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62"/>
  </p:notesMasterIdLst>
  <p:handoutMasterIdLst>
    <p:handoutMasterId r:id="rId63"/>
  </p:handoutMasterIdLst>
  <p:sldIdLst>
    <p:sldId id="3158" r:id="rId2"/>
    <p:sldId id="2775" r:id="rId3"/>
    <p:sldId id="2420" r:id="rId4"/>
    <p:sldId id="2797" r:id="rId5"/>
    <p:sldId id="1423" r:id="rId6"/>
    <p:sldId id="1403" r:id="rId7"/>
    <p:sldId id="1404" r:id="rId8"/>
    <p:sldId id="3165" r:id="rId9"/>
    <p:sldId id="1415" r:id="rId10"/>
    <p:sldId id="1408" r:id="rId11"/>
    <p:sldId id="2821" r:id="rId12"/>
    <p:sldId id="1460" r:id="rId13"/>
    <p:sldId id="1438" r:id="rId14"/>
    <p:sldId id="1425" r:id="rId15"/>
    <p:sldId id="3161" r:id="rId16"/>
    <p:sldId id="3162" r:id="rId17"/>
    <p:sldId id="1428" r:id="rId18"/>
    <p:sldId id="2424" r:id="rId19"/>
    <p:sldId id="1437" r:id="rId20"/>
    <p:sldId id="2820" r:id="rId21"/>
    <p:sldId id="3163" r:id="rId22"/>
    <p:sldId id="3164" r:id="rId23"/>
    <p:sldId id="2467" r:id="rId24"/>
    <p:sldId id="2462" r:id="rId25"/>
    <p:sldId id="1476" r:id="rId26"/>
    <p:sldId id="1474" r:id="rId27"/>
    <p:sldId id="1452" r:id="rId28"/>
    <p:sldId id="2295" r:id="rId29"/>
    <p:sldId id="3159" r:id="rId30"/>
    <p:sldId id="2800" r:id="rId31"/>
    <p:sldId id="2823" r:id="rId32"/>
    <p:sldId id="1478" r:id="rId33"/>
    <p:sldId id="2846" r:id="rId34"/>
    <p:sldId id="2735" r:id="rId35"/>
    <p:sldId id="2828" r:id="rId36"/>
    <p:sldId id="2838" r:id="rId37"/>
    <p:sldId id="2829" r:id="rId38"/>
    <p:sldId id="2830" r:id="rId39"/>
    <p:sldId id="2833" r:id="rId40"/>
    <p:sldId id="2831" r:id="rId41"/>
    <p:sldId id="2835" r:id="rId42"/>
    <p:sldId id="2832" r:id="rId43"/>
    <p:sldId id="1427" r:id="rId44"/>
    <p:sldId id="2460" r:id="rId45"/>
    <p:sldId id="2421" r:id="rId46"/>
    <p:sldId id="2827" r:id="rId47"/>
    <p:sldId id="2432" r:id="rId48"/>
    <p:sldId id="2433" r:id="rId49"/>
    <p:sldId id="2842" r:id="rId50"/>
    <p:sldId id="2425" r:id="rId51"/>
    <p:sldId id="2844" r:id="rId52"/>
    <p:sldId id="2845" r:id="rId53"/>
    <p:sldId id="2429" r:id="rId54"/>
    <p:sldId id="2428" r:id="rId55"/>
    <p:sldId id="2423" r:id="rId56"/>
    <p:sldId id="1468" r:id="rId57"/>
    <p:sldId id="2843" r:id="rId58"/>
    <p:sldId id="2839" r:id="rId59"/>
    <p:sldId id="2840" r:id="rId60"/>
    <p:sldId id="2841" r:id="rId61"/>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1" d="100"/>
          <a:sy n="61" d="100"/>
        </p:scale>
        <p:origin x="1474"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3/2/2025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3/2/2025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feelings covered in this presentation are indicated in the first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02D3D8-7DFD-4967-ADF9-87F041D2D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928BF24-0183-4311-838D-A7305FA3C301}"/>
              </a:ext>
            </a:extLst>
          </p:cNvPr>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GB" altLang="en-US"/>
          </a:p>
        </p:txBody>
      </p:sp>
      <p:sp>
        <p:nvSpPr>
          <p:cNvPr id="4" name="Header Placeholder 3">
            <a:extLst>
              <a:ext uri="{FF2B5EF4-FFF2-40B4-BE49-F238E27FC236}">
                <a16:creationId xmlns:a16="http://schemas.microsoft.com/office/drawing/2014/main" id="{BEB18FE9-ABCA-4C37-AA06-8B756F812F08}"/>
              </a:ext>
            </a:extLst>
          </p:cNvPr>
          <p:cNvSpPr txBox="1">
            <a:spLocks noGrp="1"/>
          </p:cNvSpPr>
          <p:nvPr/>
        </p:nvSpPr>
        <p:spPr>
          <a:xfrm>
            <a:off x="0" y="0"/>
            <a:ext cx="2971800" cy="457200"/>
          </a:xfrm>
          <a:prstGeom prst="rect">
            <a:avLst/>
          </a:prstGeom>
          <a:noFill/>
        </p:spPr>
        <p:txBody>
          <a:bodyPr/>
          <a:lstStyle/>
          <a:p>
            <a:pPr eaLnBrk="1" fontAlgn="auto" hangingPunct="1">
              <a:spcBef>
                <a:spcPts val="0"/>
              </a:spcBef>
              <a:spcAft>
                <a:spcPts val="0"/>
              </a:spcAft>
              <a:defRPr/>
            </a:pPr>
            <a:endParaRPr lang="en-US" sz="1200">
              <a:latin typeface="+mn-lt"/>
            </a:endParaRPr>
          </a:p>
        </p:txBody>
      </p:sp>
      <p:sp>
        <p:nvSpPr>
          <p:cNvPr id="22533" name="Slide Number Placeholder 4">
            <a:extLst>
              <a:ext uri="{FF2B5EF4-FFF2-40B4-BE49-F238E27FC236}">
                <a16:creationId xmlns:a16="http://schemas.microsoft.com/office/drawing/2014/main" id="{2C4F6082-FE8F-495A-BF4D-F1C0010288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CCC7348-9F2A-402E-AB93-A401A9963529}" type="slidenum">
              <a:rPr lang="en-US" altLang="en-US" sz="1200">
                <a:latin typeface="Calibri" panose="020F0502020204030204" pitchFamily="34" charset="0"/>
              </a:rPr>
              <a:pPr algn="r" eaLnBrk="1" hangingPunct="1"/>
              <a:t>6</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54C6A77-83C4-4446-9453-D4B427309F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B31DCBE-C460-4220-A8A0-55C0565CC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9B69201-127D-4930-A9E9-EEBBC3B993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274E709-64A8-486E-8179-83677DC466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569ECFB-9710-4E44-8268-F608C4054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66AE4D9-DD6E-464F-B63A-32F39F8E5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Eg samman purvak saada bhojan</a:t>
            </a:r>
          </a:p>
          <a:p>
            <a:endParaRPr lang="en-US" altLang="en-US"/>
          </a:p>
          <a:p>
            <a:r>
              <a:rPr lang="en-US" altLang="en-US"/>
              <a:t>Samay anusaar expand vishwaas (intention – competence)</a:t>
            </a: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ACTIVITY%20-%20Right%20Here%20Right%20Now.pp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ACTIVITY%20-%20Right%20Here%20Right%20Now.pp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4DAC16-641F-46A1-8ADB-1D9F98B03B9F}"/>
              </a:ext>
            </a:extLst>
          </p:cNvPr>
          <p:cNvSpPr>
            <a:spLocks noGrp="1"/>
          </p:cNvSpPr>
          <p:nvPr>
            <p:ph type="subTitle" idx="1"/>
          </p:nvPr>
        </p:nvSpPr>
        <p:spPr/>
        <p:txBody>
          <a:bodyPr/>
          <a:lstStyle/>
          <a:p>
            <a:endParaRPr lang="en-IN"/>
          </a:p>
        </p:txBody>
      </p:sp>
      <p:sp>
        <p:nvSpPr>
          <p:cNvPr id="16387" name="Title 3">
            <a:extLst>
              <a:ext uri="{FF2B5EF4-FFF2-40B4-BE49-F238E27FC236}">
                <a16:creationId xmlns:a16="http://schemas.microsoft.com/office/drawing/2014/main" id="{6BEC487D-AE77-4CEF-8043-E3560E40ADC0}"/>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16</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Justice in Human-to-Human Relationship</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3">
            <a:extLst>
              <a:ext uri="{FF2B5EF4-FFF2-40B4-BE49-F238E27FC236}">
                <a16:creationId xmlns:a16="http://schemas.microsoft.com/office/drawing/2014/main" id="{7C5E4D07-C9E5-490B-A1C0-62234E7D5D14}"/>
              </a:ext>
            </a:extLst>
          </p:cNvPr>
          <p:cNvSpPr>
            <a:spLocks noGrp="1"/>
          </p:cNvSpPr>
          <p:nvPr>
            <p:ph sz="half" idx="1"/>
          </p:nvPr>
        </p:nvSpPr>
        <p:spPr bwMode="auto">
          <a:xfrm>
            <a:off x="611505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cs typeface="Arial" panose="020B0604020202020204" pitchFamily="34" charset="0"/>
              </a:rPr>
              <a:t>Feeling for those who have made effort for my excellence</a:t>
            </a:r>
          </a:p>
          <a:p>
            <a:pPr>
              <a:buFont typeface="Arial" panose="020B0604020202020204" pitchFamily="34" charset="0"/>
              <a:buNone/>
            </a:pPr>
            <a:endParaRPr lang="en-US" altLang="en-US" sz="900">
              <a:cs typeface="Arial" panose="020B0604020202020204" pitchFamily="34" charset="0"/>
            </a:endParaRPr>
          </a:p>
          <a:p>
            <a:pPr>
              <a:buFont typeface="Arial" panose="020B0604020202020204" pitchFamily="34" charset="0"/>
              <a:buNone/>
            </a:pPr>
            <a:r>
              <a:rPr lang="en-US" altLang="en-US" sz="2600">
                <a:solidFill>
                  <a:srgbClr val="1E00AA"/>
                </a:solidFill>
                <a:latin typeface="Kruti Dev 010" pitchFamily="2" charset="0"/>
              </a:rPr>
              <a:t>ftUgksaus esjh Js’Brk ds fy, iz;kl fd;k gS] muds izfr HkkoA</a:t>
            </a:r>
          </a:p>
          <a:p>
            <a:pPr>
              <a:buFont typeface="Arial" panose="020B0604020202020204" pitchFamily="34" charset="0"/>
              <a:buNone/>
            </a:pPr>
            <a:endParaRPr lang="en-US" altLang="en-US" sz="900">
              <a:cs typeface="Arial" panose="020B0604020202020204" pitchFamily="34" charset="0"/>
            </a:endParaRPr>
          </a:p>
        </p:txBody>
      </p:sp>
      <p:sp>
        <p:nvSpPr>
          <p:cNvPr id="26627" name="Rectangle 3">
            <a:extLst>
              <a:ext uri="{FF2B5EF4-FFF2-40B4-BE49-F238E27FC236}">
                <a16:creationId xmlns:a16="http://schemas.microsoft.com/office/drawing/2014/main" id="{9F05D109-5818-482D-AEA6-1A0C05609795}"/>
              </a:ext>
            </a:extLst>
          </p:cNvPr>
          <p:cNvSpPr>
            <a:spLocks noGrp="1"/>
          </p:cNvSpPr>
          <p:nvPr>
            <p:ph sz="half" idx="2"/>
          </p:nvPr>
        </p:nvSpPr>
        <p:spPr bwMode="auto">
          <a:xfrm>
            <a:off x="9525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a:lnSpc>
                <a:spcPct val="90000"/>
              </a:lnSpc>
              <a:buFont typeface="Arial" panose="020B0604020202020204" pitchFamily="34" charset="0"/>
              <a:buNone/>
            </a:pPr>
            <a:r>
              <a:rPr lang="en-US" altLang="en-US">
                <a:cs typeface="Arial" panose="020B0604020202020204" pitchFamily="34" charset="0"/>
              </a:rPr>
              <a:t>Feeling for those who have made effort for excellence</a:t>
            </a:r>
          </a:p>
          <a:p>
            <a:pPr marL="533400" indent="-533400">
              <a:lnSpc>
                <a:spcPct val="90000"/>
              </a:lnSpc>
              <a:buFont typeface="Arial" panose="020B0604020202020204" pitchFamily="34" charset="0"/>
              <a:buNone/>
            </a:pPr>
            <a:endParaRPr lang="en-US" altLang="en-US" sz="1800">
              <a:cs typeface="Arial" panose="020B0604020202020204" pitchFamily="34" charset="0"/>
            </a:endParaRPr>
          </a:p>
          <a:p>
            <a:pPr marL="533400" indent="-533400">
              <a:lnSpc>
                <a:spcPct val="90000"/>
              </a:lnSpc>
              <a:buFont typeface="Arial" panose="020B0604020202020204" pitchFamily="34" charset="0"/>
              <a:buNone/>
            </a:pPr>
            <a:r>
              <a:rPr lang="en-US" altLang="en-US" sz="2600">
                <a:solidFill>
                  <a:srgbClr val="1E00AA"/>
                </a:solidFill>
                <a:latin typeface="Kruti Dev 010" pitchFamily="2" charset="0"/>
              </a:rPr>
              <a:t>ftUgksaus Js’Brk ds fy, fd, iz;kl fd;k gS] muds izfr HkkoA</a:t>
            </a:r>
          </a:p>
        </p:txBody>
      </p:sp>
      <p:sp>
        <p:nvSpPr>
          <p:cNvPr id="26628" name="Rectangle 2">
            <a:extLst>
              <a:ext uri="{FF2B5EF4-FFF2-40B4-BE49-F238E27FC236}">
                <a16:creationId xmlns:a16="http://schemas.microsoft.com/office/drawing/2014/main" id="{3B43139A-17F8-4E88-ABF7-25C1337801A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Glory </a:t>
            </a:r>
            <a:r>
              <a:rPr lang="en-US" altLang="en-US" sz="2800">
                <a:latin typeface="Kruti Dev 010" pitchFamily="2" charset="0"/>
              </a:rPr>
              <a:t>¼xkSjo½</a:t>
            </a:r>
            <a:r>
              <a:rPr lang="en-US" altLang="en-US" i="1"/>
              <a:t>						</a:t>
            </a:r>
            <a:r>
              <a:rPr lang="en-US" altLang="en-US"/>
              <a:t>Gratitude </a:t>
            </a:r>
            <a:r>
              <a:rPr lang="en-US" altLang="en-US" sz="2800">
                <a:latin typeface="Kruti Dev 010" pitchFamily="2" charset="0"/>
              </a:rPr>
              <a:t>¼d`rKrk½</a:t>
            </a:r>
          </a:p>
        </p:txBody>
      </p:sp>
      <p:cxnSp>
        <p:nvCxnSpPr>
          <p:cNvPr id="5" name="Straight Connector 4">
            <a:extLst>
              <a:ext uri="{FF2B5EF4-FFF2-40B4-BE49-F238E27FC236}">
                <a16:creationId xmlns:a16="http://schemas.microsoft.com/office/drawing/2014/main" id="{A8A9C2A9-B428-4D52-A116-6B529970E0E8}"/>
              </a:ext>
            </a:extLst>
          </p:cNvPr>
          <p:cNvCxnSpPr/>
          <p:nvPr/>
        </p:nvCxnSpPr>
        <p:spPr>
          <a:xfrm rot="16200000" flipH="1">
            <a:off x="3048000" y="3505200"/>
            <a:ext cx="6076950" cy="190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F8ED45F-C748-4794-ACC2-B9C748CAB9B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Gratitude </a:t>
            </a:r>
            <a:r>
              <a:rPr lang="en-US" altLang="en-US" sz="2800">
                <a:latin typeface="Kruti Dev 010" pitchFamily="2" charset="0"/>
              </a:rPr>
              <a:t>¼d`rKrk½</a:t>
            </a:r>
            <a:r>
              <a:rPr lang="en-US" altLang="en-US" i="1"/>
              <a:t>				</a:t>
            </a:r>
            <a:endParaRPr lang="en-US" altLang="en-US" sz="2800">
              <a:latin typeface="Kruti Dev 010" pitchFamily="2" charset="0"/>
            </a:endParaRPr>
          </a:p>
        </p:txBody>
      </p:sp>
      <p:sp>
        <p:nvSpPr>
          <p:cNvPr id="11267" name="Content Placeholder 3">
            <a:extLst>
              <a:ext uri="{FF2B5EF4-FFF2-40B4-BE49-F238E27FC236}">
                <a16:creationId xmlns:a16="http://schemas.microsoft.com/office/drawing/2014/main" id="{9F4F2E93-737A-4A48-B66E-F24D1D357DE6}"/>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Arial" pitchFamily="34" charset="0"/>
              <a:buNone/>
              <a:defRPr/>
            </a:pPr>
            <a:r>
              <a:t>Feeling for those who have made effort for my excellence</a:t>
            </a:r>
          </a:p>
          <a:p>
            <a:pPr>
              <a:buFont typeface="Arial" pitchFamily="34" charset="0"/>
              <a:buNone/>
              <a:defRPr/>
            </a:pPr>
            <a:r>
              <a:rPr sz="2600" err="1">
                <a:solidFill>
                  <a:srgbClr val="1E00AA"/>
                </a:solidFill>
                <a:latin typeface="Kruti Dev 010" pitchFamily="2" charset="0"/>
              </a:rPr>
              <a:t>ftUgksaus</a:t>
            </a:r>
            <a:r>
              <a:rPr sz="2600">
                <a:solidFill>
                  <a:srgbClr val="1E00AA"/>
                </a:solidFill>
                <a:latin typeface="Kruti Dev 010" pitchFamily="2" charset="0"/>
              </a:rPr>
              <a:t> </a:t>
            </a:r>
            <a:r>
              <a:rPr sz="2600" err="1">
                <a:solidFill>
                  <a:srgbClr val="1E00AA"/>
                </a:solidFill>
                <a:latin typeface="Kruti Dev 010" pitchFamily="2" charset="0"/>
              </a:rPr>
              <a:t>esjh</a:t>
            </a:r>
            <a:r>
              <a:rPr sz="2600">
                <a:solidFill>
                  <a:srgbClr val="1E00AA"/>
                </a:solidFill>
                <a:latin typeface="Kruti Dev 010" pitchFamily="2" charset="0"/>
              </a:rPr>
              <a:t> </a:t>
            </a:r>
            <a:r>
              <a:rPr sz="2600" err="1">
                <a:solidFill>
                  <a:srgbClr val="1E00AA"/>
                </a:solidFill>
                <a:latin typeface="Kruti Dev 010" pitchFamily="2" charset="0"/>
              </a:rPr>
              <a:t>Js’Brk</a:t>
            </a:r>
            <a:r>
              <a:rPr sz="2600">
                <a:solidFill>
                  <a:srgbClr val="1E00AA"/>
                </a:solidFill>
                <a:latin typeface="Kruti Dev 010" pitchFamily="2" charset="0"/>
              </a:rPr>
              <a:t> </a:t>
            </a:r>
            <a:r>
              <a:rPr sz="2600" err="1">
                <a:solidFill>
                  <a:srgbClr val="1E00AA"/>
                </a:solidFill>
                <a:latin typeface="Kruti Dev 010" pitchFamily="2" charset="0"/>
              </a:rPr>
              <a:t>ds</a:t>
            </a:r>
            <a:r>
              <a:rPr sz="2600">
                <a:solidFill>
                  <a:srgbClr val="1E00AA"/>
                </a:solidFill>
                <a:latin typeface="Kruti Dev 010" pitchFamily="2" charset="0"/>
              </a:rPr>
              <a:t> </a:t>
            </a:r>
            <a:r>
              <a:rPr sz="2600" err="1">
                <a:solidFill>
                  <a:srgbClr val="1E00AA"/>
                </a:solidFill>
                <a:latin typeface="Kruti Dev 010" pitchFamily="2" charset="0"/>
              </a:rPr>
              <a:t>fy</a:t>
            </a:r>
            <a:r>
              <a:rPr sz="2600">
                <a:solidFill>
                  <a:srgbClr val="1E00AA"/>
                </a:solidFill>
                <a:latin typeface="Kruti Dev 010" pitchFamily="2" charset="0"/>
              </a:rPr>
              <a:t>, </a:t>
            </a:r>
            <a:r>
              <a:rPr sz="2600" err="1">
                <a:solidFill>
                  <a:srgbClr val="1E00AA"/>
                </a:solidFill>
                <a:latin typeface="Kruti Dev 010" pitchFamily="2" charset="0"/>
              </a:rPr>
              <a:t>iz;kl</a:t>
            </a:r>
            <a:r>
              <a:rPr sz="2600">
                <a:solidFill>
                  <a:srgbClr val="1E00AA"/>
                </a:solidFill>
                <a:latin typeface="Kruti Dev 010" pitchFamily="2" charset="0"/>
              </a:rPr>
              <a:t> </a:t>
            </a:r>
            <a:r>
              <a:rPr sz="2600" err="1">
                <a:solidFill>
                  <a:srgbClr val="1E00AA"/>
                </a:solidFill>
                <a:latin typeface="Kruti Dev 010" pitchFamily="2" charset="0"/>
              </a:rPr>
              <a:t>fd;k</a:t>
            </a:r>
            <a:r>
              <a:rPr sz="2600">
                <a:solidFill>
                  <a:srgbClr val="1E00AA"/>
                </a:solidFill>
                <a:latin typeface="Kruti Dev 010" pitchFamily="2" charset="0"/>
              </a:rPr>
              <a:t> </a:t>
            </a:r>
            <a:r>
              <a:rPr sz="2600" err="1">
                <a:solidFill>
                  <a:srgbClr val="1E00AA"/>
                </a:solidFill>
                <a:latin typeface="Kruti Dev 010" pitchFamily="2" charset="0"/>
              </a:rPr>
              <a:t>gS</a:t>
            </a:r>
            <a:r>
              <a:rPr sz="2600">
                <a:solidFill>
                  <a:srgbClr val="1E00AA"/>
                </a:solidFill>
                <a:latin typeface="Kruti Dev 010" pitchFamily="2" charset="0"/>
              </a:rPr>
              <a:t>] </a:t>
            </a:r>
            <a:r>
              <a:rPr sz="2600" err="1">
                <a:solidFill>
                  <a:srgbClr val="1E00AA"/>
                </a:solidFill>
                <a:latin typeface="Kruti Dev 010" pitchFamily="2" charset="0"/>
              </a:rPr>
              <a:t>muds</a:t>
            </a:r>
            <a:r>
              <a:rPr sz="2600">
                <a:solidFill>
                  <a:srgbClr val="1E00AA"/>
                </a:solidFill>
                <a:latin typeface="Kruti Dev 010" pitchFamily="2" charset="0"/>
              </a:rPr>
              <a:t> </a:t>
            </a:r>
            <a:r>
              <a:rPr sz="2600" err="1">
                <a:solidFill>
                  <a:srgbClr val="1E00AA"/>
                </a:solidFill>
                <a:latin typeface="Kruti Dev 010" pitchFamily="2" charset="0"/>
              </a:rPr>
              <a:t>izfr</a:t>
            </a:r>
            <a:r>
              <a:rPr sz="2600">
                <a:solidFill>
                  <a:srgbClr val="1E00AA"/>
                </a:solidFill>
                <a:latin typeface="Kruti Dev 010" pitchFamily="2" charset="0"/>
              </a:rPr>
              <a:t> </a:t>
            </a:r>
            <a:r>
              <a:rPr sz="2600" err="1">
                <a:solidFill>
                  <a:srgbClr val="1E00AA"/>
                </a:solidFill>
                <a:latin typeface="Kruti Dev 010" pitchFamily="2" charset="0"/>
              </a:rPr>
              <a:t>HkkoA</a:t>
            </a:r>
            <a:endParaRPr sz="2600">
              <a:solidFill>
                <a:srgbClr val="1E00AA"/>
              </a:solidFill>
              <a:latin typeface="Kruti Dev 010" pitchFamily="2" charset="0"/>
            </a:endParaRPr>
          </a:p>
          <a:p>
            <a:pPr>
              <a:buFont typeface="Arial" pitchFamily="34" charset="0"/>
              <a:buNone/>
              <a:defRPr/>
            </a:pPr>
            <a:endParaRPr/>
          </a:p>
          <a:p>
            <a:pPr>
              <a:buFont typeface="Arial" pitchFamily="34" charset="0"/>
              <a:buNone/>
              <a:defRPr/>
            </a:pPr>
            <a:r>
              <a:t>I can see that the other has a feeling of care, affection, trust.. in </a:t>
            </a:r>
            <a:r>
              <a:rPr err="1"/>
              <a:t>behaviour</a:t>
            </a:r>
            <a:r>
              <a:t> with me. I can also see that the other</a:t>
            </a:r>
          </a:p>
          <a:p>
            <a:pPr marL="685800" lvl="1" indent="-457200">
              <a:buFont typeface="Arial" pitchFamily="34" charset="0"/>
              <a:buAutoNum type="alphaLcParenR"/>
              <a:defRPr/>
            </a:pPr>
            <a:r>
              <a:t>has helped me in developing right understanding &amp; right feeling in me</a:t>
            </a:r>
          </a:p>
          <a:p>
            <a:pPr marL="685800" lvl="1" indent="-457200">
              <a:buFont typeface="Arial" pitchFamily="34" charset="0"/>
              <a:buAutoNum type="alphaLcParenR"/>
              <a:defRPr/>
            </a:pPr>
            <a:r>
              <a:t>Has provided me with the necessary physical facility</a:t>
            </a:r>
          </a:p>
          <a:p>
            <a:pPr>
              <a:buFont typeface="Arial" pitchFamily="34" charset="0"/>
              <a:buNone/>
              <a:defRPr/>
            </a:pPr>
            <a:endParaRPr/>
          </a:p>
          <a:p>
            <a:pPr>
              <a:buFont typeface="Arial" pitchFamily="34" charset="0"/>
              <a:buNone/>
              <a:defRPr/>
            </a:pPr>
            <a:endParaRPr/>
          </a:p>
          <a:p>
            <a:pPr>
              <a:buFont typeface="Arial" pitchFamily="34" charset="0"/>
              <a:buNone/>
              <a:defRPr/>
            </a:pPr>
            <a:endParaRPr/>
          </a:p>
          <a:p>
            <a:pPr>
              <a:buFont typeface="Arial" pitchFamily="34" charset="0"/>
              <a:buNone/>
              <a:defRPr/>
            </a:pPr>
            <a:endParaRPr/>
          </a:p>
          <a:p>
            <a:pPr>
              <a:buFont typeface="Arial" pitchFamily="34" charset="0"/>
              <a:buNone/>
              <a:defRPr/>
            </a:pPr>
            <a:endParaRPr/>
          </a:p>
          <a:p>
            <a:pPr>
              <a:buFont typeface="Arial" pitchFamily="34" charset="0"/>
              <a:buNone/>
              <a:defRPr/>
            </a:pPr>
            <a:endParaRPr/>
          </a:p>
          <a:p>
            <a:pPr>
              <a:buFont typeface="Arial" pitchFamily="34" charset="0"/>
              <a:buNone/>
              <a:defRPr/>
            </a:pPr>
            <a:endParaRPr/>
          </a:p>
          <a:p>
            <a:pPr>
              <a:buFont typeface="Arial" pitchFamily="34" charset="0"/>
              <a:buNone/>
              <a:defRPr/>
            </a:pPr>
            <a:endParaRPr/>
          </a:p>
          <a:p>
            <a:pPr>
              <a:buFont typeface="Arial" pitchFamily="34" charset="0"/>
              <a:buNone/>
              <a:defRPr/>
            </a:pPr>
            <a:r>
              <a:t>Gratitude is significant in the development of relationship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3032BDA-218E-455A-8557-3853DBBB519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Self Reflection</a:t>
            </a:r>
            <a:endParaRPr lang="en-US" altLang="en-US" sz="2800">
              <a:latin typeface="Kruti Dev 010" pitchFamily="2" charset="0"/>
            </a:endParaRPr>
          </a:p>
        </p:txBody>
      </p:sp>
      <p:sp>
        <p:nvSpPr>
          <p:cNvPr id="11267" name="Content Placeholder 3">
            <a:extLst>
              <a:ext uri="{FF2B5EF4-FFF2-40B4-BE49-F238E27FC236}">
                <a16:creationId xmlns:a16="http://schemas.microsoft.com/office/drawing/2014/main" id="{109F8D9D-8AE1-4CAB-BBC3-6B5C2D80EE3B}"/>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Arial" panose="020B0604020202020204" pitchFamily="34" charset="0"/>
              <a:buNone/>
              <a:defRPr/>
            </a:pPr>
            <a:r>
              <a:t>Check whether you have a feeling of gratitude for those who have made effort for you in your life…</a:t>
            </a:r>
          </a:p>
          <a:p>
            <a:pPr>
              <a:buFont typeface="Arial" panose="020B0604020202020204" pitchFamily="34" charset="0"/>
              <a:buNone/>
              <a:defRPr/>
            </a:pPr>
            <a:endParaRPr/>
          </a:p>
          <a:p>
            <a:pPr marL="457200" indent="-457200">
              <a:buFont typeface="Symbol" pitchFamily="18" charset="2"/>
              <a:buNone/>
              <a:defRPr/>
            </a:pPr>
            <a:r>
              <a:t>1.	Are you able to appreciate both –”what has been done” as well as ”what has not been done” (the complete picture)?			or 							</a:t>
            </a:r>
          </a:p>
          <a:p>
            <a:pPr marL="457200" indent="-457200">
              <a:buFont typeface="Symbol" pitchFamily="18" charset="2"/>
              <a:buNone/>
              <a:defRPr/>
            </a:pPr>
            <a:r>
              <a:rPr>
                <a:solidFill>
                  <a:srgbClr val="FF0000"/>
                </a:solidFill>
              </a:rPr>
              <a:t>	are you mostly focused on “what has not been done”?</a:t>
            </a:r>
          </a:p>
          <a:p>
            <a:pPr marL="457200" indent="-457200">
              <a:buFont typeface="Symbol" pitchFamily="18" charset="2"/>
              <a:buNone/>
              <a:defRPr/>
            </a:pPr>
            <a:endParaRPr/>
          </a:p>
        </p:txBody>
      </p:sp>
      <p:sp>
        <p:nvSpPr>
          <p:cNvPr id="2" name="TextBox 1">
            <a:extLst>
              <a:ext uri="{FF2B5EF4-FFF2-40B4-BE49-F238E27FC236}">
                <a16:creationId xmlns:a16="http://schemas.microsoft.com/office/drawing/2014/main" id="{55CA7503-CC9F-40C0-8271-8F928BF096CF}"/>
              </a:ext>
            </a:extLst>
          </p:cNvPr>
          <p:cNvSpPr txBox="1"/>
          <p:nvPr/>
        </p:nvSpPr>
        <p:spPr>
          <a:xfrm>
            <a:off x="1538288" y="3671888"/>
            <a:ext cx="8382000" cy="3138487"/>
          </a:xfrm>
          <a:prstGeom prst="rect">
            <a:avLst/>
          </a:prstGeom>
          <a:noFill/>
        </p:spPr>
        <p:txBody>
          <a:bodyPr>
            <a:spAutoFit/>
          </a:bodyPr>
          <a:lstStyle/>
          <a:p>
            <a:pPr marL="457200" indent="-457200">
              <a:defRPr/>
            </a:pPr>
            <a:r>
              <a:rPr lang="en-US" sz="2200" dirty="0">
                <a:cs typeface="Arial" pitchFamily="34" charset="0"/>
              </a:rPr>
              <a:t>2.	Do you have a feeling of gratitude for the other – continuous		or </a:t>
            </a:r>
          </a:p>
          <a:p>
            <a:pPr marL="457200" indent="-457200">
              <a:defRPr/>
            </a:pPr>
            <a:r>
              <a:rPr lang="en-US" sz="2200" dirty="0">
                <a:cs typeface="Arial" pitchFamily="34" charset="0"/>
              </a:rPr>
              <a:t>	</a:t>
            </a:r>
            <a:r>
              <a:rPr lang="en-US" sz="2200" dirty="0">
                <a:solidFill>
                  <a:srgbClr val="FF0000"/>
                </a:solidFill>
                <a:cs typeface="Arial" pitchFamily="34" charset="0"/>
              </a:rPr>
              <a:t>the feeing of gratitude comes and goes?</a:t>
            </a:r>
          </a:p>
          <a:p>
            <a:pPr marL="457200" indent="-457200">
              <a:defRPr/>
            </a:pPr>
            <a:endParaRPr lang="en-US" sz="2200" dirty="0">
              <a:cs typeface="Arial" pitchFamily="34" charset="0"/>
            </a:endParaRPr>
          </a:p>
          <a:p>
            <a:pPr marL="457200" indent="-457200">
              <a:defRPr/>
            </a:pPr>
            <a:r>
              <a:rPr lang="en-US" sz="2200" dirty="0">
                <a:cs typeface="Arial" pitchFamily="34" charset="0"/>
              </a:rPr>
              <a:t>3.	Are you making effort for “ensuring the right feelings in yourself and expressing them to the other” 						or </a:t>
            </a:r>
          </a:p>
          <a:p>
            <a:pPr marL="457200" indent="-457200">
              <a:defRPr/>
            </a:pPr>
            <a:r>
              <a:rPr lang="en-US" sz="2200" dirty="0">
                <a:solidFill>
                  <a:srgbClr val="FF0000"/>
                </a:solidFill>
                <a:cs typeface="Arial" pitchFamily="34" charset="0"/>
              </a:rPr>
              <a:t>	are you “expecting these feelings from the other”?</a:t>
            </a:r>
          </a:p>
          <a:p>
            <a:pPr>
              <a:defRPr/>
            </a:pPr>
            <a:endParaRPr lang="en-IN" sz="2200" dirty="0"/>
          </a:p>
        </p:txBody>
      </p:sp>
      <p:pic>
        <p:nvPicPr>
          <p:cNvPr id="8" name="Picture 7">
            <a:extLst>
              <a:ext uri="{FF2B5EF4-FFF2-40B4-BE49-F238E27FC236}">
                <a16:creationId xmlns:a16="http://schemas.microsoft.com/office/drawing/2014/main" id="{8091C268-4840-4E90-A162-389D83DC4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5199" y="5220905"/>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a:extLst>
              <a:ext uri="{FF2B5EF4-FFF2-40B4-BE49-F238E27FC236}">
                <a16:creationId xmlns:a16="http://schemas.microsoft.com/office/drawing/2014/main" id="{BFF81C60-7C47-4AD2-9C02-CC377E12DA7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Respect, Reverence, Glory and Gratitude</a:t>
            </a:r>
          </a:p>
        </p:txBody>
      </p:sp>
      <p:sp>
        <p:nvSpPr>
          <p:cNvPr id="12291" name="Text Placeholder 5">
            <a:extLst>
              <a:ext uri="{FF2B5EF4-FFF2-40B4-BE49-F238E27FC236}">
                <a16:creationId xmlns:a16="http://schemas.microsoft.com/office/drawing/2014/main" id="{736665C4-CD4F-4B6B-BD5A-FEB96A6DBEA9}"/>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t>Basic human aspiration = Continuous happiness </a:t>
            </a:r>
          </a:p>
          <a:p>
            <a:pPr>
              <a:buFont typeface="Symbol" pitchFamily="18" charset="2"/>
              <a:buNone/>
              <a:defRPr/>
            </a:pPr>
            <a:r>
              <a:t>				   = To achieve excellence</a:t>
            </a:r>
          </a:p>
          <a:p>
            <a:pPr>
              <a:buFont typeface="Symbol" pitchFamily="18" charset="2"/>
              <a:buNone/>
              <a:defRPr/>
            </a:pPr>
            <a:r>
              <a:rPr u="sng"/>
              <a:t>Excellence </a:t>
            </a:r>
            <a:r>
              <a:rPr sz="2400" u="sng">
                <a:latin typeface="Kruti Dev 010" pitchFamily="2" charset="0"/>
              </a:rPr>
              <a:t>¼</a:t>
            </a:r>
            <a:r>
              <a:rPr sz="2600" u="sng">
                <a:solidFill>
                  <a:srgbClr val="1E00AA"/>
                </a:solidFill>
                <a:latin typeface="Kruti Dev 010" pitchFamily="2" charset="0"/>
              </a:rPr>
              <a:t>Js’Brk</a:t>
            </a:r>
            <a:r>
              <a:rPr sz="2400" u="sng">
                <a:latin typeface="Kruti Dev 010" pitchFamily="2" charset="0"/>
              </a:rPr>
              <a:t>½</a:t>
            </a:r>
            <a:endParaRPr sz="2400" u="sng">
              <a:solidFill>
                <a:srgbClr val="1E00AA"/>
              </a:solidFill>
              <a:latin typeface="Kruti Dev 010" pitchFamily="2" charset="0"/>
            </a:endParaRPr>
          </a:p>
          <a:p>
            <a:pPr>
              <a:buFont typeface="Symbol" pitchFamily="18" charset="2"/>
              <a:buNone/>
              <a:defRPr/>
            </a:pPr>
            <a:r>
              <a:t> Understanding Harmony &amp;</a:t>
            </a:r>
          </a:p>
          <a:p>
            <a:pPr>
              <a:buFont typeface="Symbol" pitchFamily="18" charset="2"/>
              <a:buNone/>
              <a:defRPr/>
            </a:pPr>
            <a:r>
              <a:t>  Living in Harmony</a:t>
            </a:r>
          </a:p>
          <a:p>
            <a:pPr>
              <a:buFont typeface="Symbol" pitchFamily="18" charset="2"/>
              <a:buNone/>
              <a:defRPr/>
            </a:pPr>
            <a:endParaRPr/>
          </a:p>
          <a:p>
            <a:pPr>
              <a:buFont typeface="Symbol" pitchFamily="18" charset="2"/>
              <a:buNone/>
              <a:defRPr/>
            </a:pPr>
            <a:r>
              <a:rPr>
                <a:solidFill>
                  <a:srgbClr val="1E00AA"/>
                </a:solidFill>
              </a:rPr>
              <a:t>Continuous Happiness</a:t>
            </a:r>
          </a:p>
          <a:p>
            <a:pPr>
              <a:buFont typeface="Symbol" pitchFamily="18" charset="2"/>
              <a:buNone/>
              <a:defRPr/>
            </a:pPr>
            <a:endParaRPr/>
          </a:p>
          <a:p>
            <a:pPr>
              <a:buFont typeface="Symbol" pitchFamily="18" charset="2"/>
              <a:buNone/>
              <a:defRPr/>
            </a:pPr>
            <a:r>
              <a:t>Trust, Respect	– For </a:t>
            </a:r>
            <a:r>
              <a:rPr b="1"/>
              <a:t>all</a:t>
            </a:r>
            <a:r>
              <a:t> </a:t>
            </a:r>
          </a:p>
          <a:p>
            <a:pPr>
              <a:buFont typeface="Symbol" pitchFamily="18" charset="2"/>
              <a:buNone/>
              <a:defRPr/>
            </a:pPr>
            <a:endParaRPr/>
          </a:p>
          <a:p>
            <a:pPr>
              <a:buFont typeface="Symbol" pitchFamily="18" charset="2"/>
              <a:buNone/>
              <a:defRPr/>
            </a:pPr>
            <a:r>
              <a:t>Reverence 	– For those who have </a:t>
            </a:r>
            <a:r>
              <a:rPr b="1"/>
              <a:t>achieved excellence</a:t>
            </a:r>
          </a:p>
          <a:p>
            <a:pPr>
              <a:buFont typeface="Symbol" pitchFamily="18" charset="2"/>
              <a:buNone/>
              <a:defRPr/>
            </a:pPr>
            <a:endParaRPr/>
          </a:p>
          <a:p>
            <a:pPr>
              <a:buFont typeface="Symbol" pitchFamily="18" charset="2"/>
              <a:buNone/>
              <a:defRPr/>
            </a:pPr>
            <a:r>
              <a:t>Glory 		– For those who have </a:t>
            </a:r>
            <a:r>
              <a:rPr b="1"/>
              <a:t>made effort for excellence</a:t>
            </a:r>
          </a:p>
          <a:p>
            <a:pPr>
              <a:buFont typeface="Symbol" pitchFamily="18" charset="2"/>
              <a:buNone/>
              <a:defRPr/>
            </a:pPr>
            <a:endParaRPr/>
          </a:p>
          <a:p>
            <a:pPr>
              <a:buFont typeface="Symbol" pitchFamily="18" charset="2"/>
              <a:buNone/>
              <a:defRPr/>
            </a:pPr>
            <a:r>
              <a:t>Gratitude 	– For those who have </a:t>
            </a:r>
            <a:r>
              <a:rPr b="1"/>
              <a:t>made effort for </a:t>
            </a:r>
            <a:r>
              <a:rPr b="1" u="sng"/>
              <a:t>my</a:t>
            </a:r>
            <a:r>
              <a:rPr b="1"/>
              <a:t> excellence</a:t>
            </a:r>
          </a:p>
        </p:txBody>
      </p:sp>
      <p:grpSp>
        <p:nvGrpSpPr>
          <p:cNvPr id="29700" name="Group 5">
            <a:extLst>
              <a:ext uri="{FF2B5EF4-FFF2-40B4-BE49-F238E27FC236}">
                <a16:creationId xmlns:a16="http://schemas.microsoft.com/office/drawing/2014/main" id="{5D00DD75-6E7C-4E24-8FAD-47FE577ED626}"/>
              </a:ext>
            </a:extLst>
          </p:cNvPr>
          <p:cNvGrpSpPr>
            <a:grpSpLocks/>
          </p:cNvGrpSpPr>
          <p:nvPr/>
        </p:nvGrpSpPr>
        <p:grpSpPr bwMode="auto">
          <a:xfrm>
            <a:off x="5029200" y="1871663"/>
            <a:ext cx="4572000" cy="2014537"/>
            <a:chOff x="4198373" y="2057400"/>
            <a:chExt cx="2507227" cy="2015192"/>
          </a:xfrm>
        </p:grpSpPr>
        <p:sp>
          <p:nvSpPr>
            <p:cNvPr id="29702" name="TextBox 3">
              <a:extLst>
                <a:ext uri="{FF2B5EF4-FFF2-40B4-BE49-F238E27FC236}">
                  <a16:creationId xmlns:a16="http://schemas.microsoft.com/office/drawing/2014/main" id="{7A66CF23-FBB9-4452-8CAC-F14AB9177B7D}"/>
                </a:ext>
              </a:extLst>
            </p:cNvPr>
            <p:cNvSpPr txBox="1">
              <a:spLocks noChangeArrowheads="1"/>
            </p:cNvSpPr>
            <p:nvPr/>
          </p:nvSpPr>
          <p:spPr bwMode="auto">
            <a:xfrm>
              <a:off x="4343400" y="2133600"/>
              <a:ext cx="236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858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a:t> at all 4 levels</a:t>
              </a:r>
            </a:p>
            <a:p>
              <a:pPr lvl="1" eaLnBrk="1" hangingPunct="1">
                <a:buFont typeface="Calibri" panose="020F0502020204030204" pitchFamily="34" charset="0"/>
                <a:buAutoNum type="arabicPeriod"/>
              </a:pPr>
              <a:r>
                <a:rPr lang="en-US" altLang="en-US" sz="2000">
                  <a:cs typeface="Arial" panose="020B0604020202020204" pitchFamily="34" charset="0"/>
                </a:rPr>
                <a:t>In the Human Being</a:t>
              </a:r>
            </a:p>
            <a:p>
              <a:pPr lvl="1" eaLnBrk="1" hangingPunct="1">
                <a:buFont typeface="Calibri" panose="020F0502020204030204" pitchFamily="34" charset="0"/>
                <a:buAutoNum type="arabicPeriod"/>
              </a:pPr>
              <a:r>
                <a:rPr lang="en-US" altLang="en-US" sz="2000">
                  <a:cs typeface="Arial" panose="020B0604020202020204" pitchFamily="34" charset="0"/>
                </a:rPr>
                <a:t>In Family</a:t>
              </a:r>
            </a:p>
            <a:p>
              <a:pPr lvl="1" eaLnBrk="1" hangingPunct="1">
                <a:buFont typeface="Calibri" panose="020F0502020204030204" pitchFamily="34" charset="0"/>
                <a:buAutoNum type="arabicPeriod"/>
              </a:pPr>
              <a:r>
                <a:rPr lang="en-US" altLang="en-US" sz="2000">
                  <a:cs typeface="Arial" panose="020B0604020202020204" pitchFamily="34" charset="0"/>
                </a:rPr>
                <a:t>In Society</a:t>
              </a:r>
            </a:p>
            <a:p>
              <a:pPr lvl="1" eaLnBrk="1" hangingPunct="1">
                <a:buFont typeface="Calibri" panose="020F0502020204030204" pitchFamily="34" charset="0"/>
                <a:buAutoNum type="arabicPeriod"/>
              </a:pPr>
              <a:r>
                <a:rPr lang="en-US" altLang="en-US" sz="2000">
                  <a:cs typeface="Arial" panose="020B0604020202020204" pitchFamily="34" charset="0"/>
                </a:rPr>
                <a:t>In Nature/Existence</a:t>
              </a:r>
            </a:p>
            <a:p>
              <a:pPr eaLnBrk="1" hangingPunct="1"/>
              <a:endParaRPr lang="en-GB" altLang="en-US" sz="2000"/>
            </a:p>
          </p:txBody>
        </p:sp>
        <p:sp>
          <p:nvSpPr>
            <p:cNvPr id="6" name="Right Brace 5">
              <a:extLst>
                <a:ext uri="{FF2B5EF4-FFF2-40B4-BE49-F238E27FC236}">
                  <a16:creationId xmlns:a16="http://schemas.microsoft.com/office/drawing/2014/main" id="{ABEA7BC9-7F8F-4A7F-82B0-1E3CBE80FA51}"/>
                </a:ext>
              </a:extLst>
            </p:cNvPr>
            <p:cNvSpPr/>
            <p:nvPr/>
          </p:nvSpPr>
          <p:spPr>
            <a:xfrm>
              <a:off x="4198373" y="2057400"/>
              <a:ext cx="150608" cy="16340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2000"/>
            </a:p>
          </p:txBody>
        </p:sp>
      </p:grpSp>
      <p:cxnSp>
        <p:nvCxnSpPr>
          <p:cNvPr id="7" name="Straight Arrow Connector 6">
            <a:extLst>
              <a:ext uri="{FF2B5EF4-FFF2-40B4-BE49-F238E27FC236}">
                <a16:creationId xmlns:a16="http://schemas.microsoft.com/office/drawing/2014/main" id="{8F26296C-94B7-49C8-8F8D-CCE57518773B}"/>
              </a:ext>
            </a:extLst>
          </p:cNvPr>
          <p:cNvCxnSpPr/>
          <p:nvPr/>
        </p:nvCxnSpPr>
        <p:spPr>
          <a:xfrm>
            <a:off x="1600200" y="25908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A437C62-340C-4B3A-9464-F4CC00AFDF0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Development of the Feeling of Relationship</a:t>
            </a:r>
          </a:p>
        </p:txBody>
      </p:sp>
      <p:sp>
        <p:nvSpPr>
          <p:cNvPr id="44035" name="Text Placeholder 2">
            <a:extLst>
              <a:ext uri="{FF2B5EF4-FFF2-40B4-BE49-F238E27FC236}">
                <a16:creationId xmlns:a16="http://schemas.microsoft.com/office/drawing/2014/main" id="{78DF18D8-1BB3-4921-9837-3AC4FECE26AE}"/>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Verify on the basis of your natural acceptance if you </a:t>
            </a:r>
            <a:r>
              <a:rPr lang="en-GB" altLang="en-US"/>
              <a:t> want to be related to:</a:t>
            </a:r>
            <a:endParaRPr altLang="en-US"/>
          </a:p>
          <a:p>
            <a:pPr lvl="2">
              <a:buFont typeface="Symbol" pitchFamily="18" charset="2"/>
              <a:buNone/>
            </a:pPr>
            <a:r>
              <a:rPr altLang="en-US" sz="2200"/>
              <a:t>None</a:t>
            </a:r>
          </a:p>
          <a:p>
            <a:pPr lvl="2">
              <a:buFont typeface="Symbol" pitchFamily="18" charset="2"/>
              <a:buNone/>
            </a:pPr>
            <a:r>
              <a:rPr altLang="en-US" sz="2200"/>
              <a:t>One</a:t>
            </a:r>
          </a:p>
          <a:p>
            <a:pPr lvl="2">
              <a:buFont typeface="Symbol" pitchFamily="18" charset="2"/>
              <a:buNone/>
            </a:pPr>
            <a:r>
              <a:rPr altLang="en-US" sz="2200"/>
              <a:t>Many</a:t>
            </a:r>
          </a:p>
          <a:p>
            <a:pPr lvl="2">
              <a:buFont typeface="Symbol" pitchFamily="18" charset="2"/>
              <a:buNone/>
            </a:pPr>
            <a:r>
              <a:rPr altLang="en-US" sz="2200"/>
              <a:t>Everyone</a:t>
            </a:r>
          </a:p>
          <a:p>
            <a:pPr lvl="2">
              <a:buFont typeface="Symbol" pitchFamily="18" charset="2"/>
              <a:buNone/>
            </a:pPr>
            <a:endParaRPr altLang="en-US" sz="2200"/>
          </a:p>
          <a:p>
            <a:pPr>
              <a:buFont typeface="Symbol" pitchFamily="18" charset="2"/>
              <a:buNone/>
            </a:pPr>
            <a:r>
              <a:rPr altLang="en-US"/>
              <a:t>Affection (</a:t>
            </a:r>
            <a:r>
              <a:rPr altLang="en-US" sz="2600">
                <a:solidFill>
                  <a:srgbClr val="1E00AA"/>
                </a:solidFill>
                <a:latin typeface="Kruti Dev 010" pitchFamily="2" charset="0"/>
              </a:rPr>
              <a:t>Lusg</a:t>
            </a:r>
            <a:r>
              <a:rPr altLang="en-US"/>
              <a:t>)</a:t>
            </a:r>
            <a:r>
              <a:rPr lang="en-GB" altLang="en-US"/>
              <a:t> – The feeling of being related to the other</a:t>
            </a:r>
          </a:p>
          <a:p>
            <a:pPr>
              <a:buFont typeface="Symbol" pitchFamily="18" charset="2"/>
              <a:buNone/>
            </a:pPr>
            <a:r>
              <a:rPr lang="en-GB" altLang="en-US"/>
              <a:t>			(acceptance of the other as one’s relative)</a:t>
            </a:r>
          </a:p>
          <a:p>
            <a:pPr>
              <a:buFont typeface="Symbol" pitchFamily="18" charset="2"/>
              <a:buNone/>
            </a:pPr>
            <a:r>
              <a:rPr altLang="en-US" sz="2600">
                <a:solidFill>
                  <a:srgbClr val="1E00AA"/>
                </a:solidFill>
                <a:latin typeface="Kruti Dev 010" pitchFamily="2" charset="0"/>
              </a:rPr>
              <a:t>			nwljs dks laca/kh ds :i esa Lohdkjus dk HkkoA</a:t>
            </a:r>
            <a:endParaRPr altLang="en-US" sz="2600"/>
          </a:p>
          <a:p>
            <a:pPr>
              <a:buFont typeface="Symbol" pitchFamily="18" charset="2"/>
              <a:buNone/>
            </a:pPr>
            <a:endParaRPr altLang="en-US"/>
          </a:p>
          <a:p>
            <a:pPr>
              <a:buFont typeface="Symbol" pitchFamily="18" charset="2"/>
              <a:buNone/>
            </a:pPr>
            <a:r>
              <a:rPr altLang="en-US"/>
              <a:t>Love</a:t>
            </a:r>
            <a:r>
              <a:rPr altLang="en-US">
                <a:sym typeface="Wingdings" panose="05000000000000000000" pitchFamily="2" charset="2"/>
              </a:rPr>
              <a:t> </a:t>
            </a:r>
            <a:r>
              <a:rPr altLang="en-US" sz="2600">
                <a:latin typeface="Kruti Dev 010" pitchFamily="2" charset="0"/>
              </a:rPr>
              <a:t>¼</a:t>
            </a:r>
            <a:r>
              <a:rPr altLang="en-US" sz="2600">
                <a:solidFill>
                  <a:srgbClr val="1E00AA"/>
                </a:solidFill>
                <a:latin typeface="Kruti Dev 010" pitchFamily="2" charset="0"/>
              </a:rPr>
              <a:t>izse</a:t>
            </a:r>
            <a:r>
              <a:rPr altLang="en-US" sz="2600">
                <a:latin typeface="Kruti Dev 010" pitchFamily="2" charset="0"/>
              </a:rPr>
              <a:t>½</a:t>
            </a:r>
            <a:r>
              <a:rPr altLang="en-US" b="1"/>
              <a:t> </a:t>
            </a:r>
            <a:r>
              <a:rPr altLang="en-US">
                <a:sym typeface="Wingdings" panose="05000000000000000000" pitchFamily="2" charset="2"/>
              </a:rPr>
              <a:t>– The feeling of being related to all (Complete Value)</a:t>
            </a:r>
          </a:p>
          <a:p>
            <a:pPr>
              <a:buFont typeface="Symbol" pitchFamily="18" charset="2"/>
              <a:buNone/>
            </a:pPr>
            <a:r>
              <a:rPr altLang="en-US" sz="2600">
                <a:solidFill>
                  <a:srgbClr val="1E00AA"/>
                </a:solidFill>
                <a:latin typeface="Kruti Dev 010" pitchFamily="2" charset="0"/>
              </a:rPr>
              <a:t>¾ gj ,d dks laca/kh ds :i esa Lohdkjus dk HkkoA</a:t>
            </a:r>
            <a:endParaRPr altLang="en-US"/>
          </a:p>
          <a:p>
            <a:pPr>
              <a:buFont typeface="Symbol" pitchFamily="18" charset="2"/>
              <a:buNone/>
            </a:pPr>
            <a:endParaRPr altLang="en-US"/>
          </a:p>
          <a:p>
            <a:pPr>
              <a:buFont typeface="Symbol" pitchFamily="18" charset="2"/>
              <a:buNone/>
            </a:pPr>
            <a:endParaRPr altLang="en-US"/>
          </a:p>
        </p:txBody>
      </p:sp>
      <p:grpSp>
        <p:nvGrpSpPr>
          <p:cNvPr id="2" name="Group 7">
            <a:extLst>
              <a:ext uri="{FF2B5EF4-FFF2-40B4-BE49-F238E27FC236}">
                <a16:creationId xmlns:a16="http://schemas.microsoft.com/office/drawing/2014/main" id="{919637F6-0B8B-4B58-851E-774D5BC80D3D}"/>
              </a:ext>
            </a:extLst>
          </p:cNvPr>
          <p:cNvGrpSpPr>
            <a:grpSpLocks/>
          </p:cNvGrpSpPr>
          <p:nvPr/>
        </p:nvGrpSpPr>
        <p:grpSpPr bwMode="auto">
          <a:xfrm>
            <a:off x="7848600" y="1752600"/>
            <a:ext cx="2362200" cy="609600"/>
            <a:chOff x="6096000" y="1143000"/>
            <a:chExt cx="2362200" cy="609600"/>
          </a:xfrm>
        </p:grpSpPr>
        <p:sp>
          <p:nvSpPr>
            <p:cNvPr id="5" name="Right Brace 4">
              <a:extLst>
                <a:ext uri="{FF2B5EF4-FFF2-40B4-BE49-F238E27FC236}">
                  <a16:creationId xmlns:a16="http://schemas.microsoft.com/office/drawing/2014/main" id="{F6901310-174B-486C-ADFC-EB8EBA6998DC}"/>
                </a:ext>
              </a:extLst>
            </p:cNvPr>
            <p:cNvSpPr/>
            <p:nvPr/>
          </p:nvSpPr>
          <p:spPr>
            <a:xfrm>
              <a:off x="6096000" y="1143000"/>
              <a:ext cx="3810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p>
          </p:txBody>
        </p:sp>
        <p:sp>
          <p:nvSpPr>
            <p:cNvPr id="30736" name="TextBox 5">
              <a:extLst>
                <a:ext uri="{FF2B5EF4-FFF2-40B4-BE49-F238E27FC236}">
                  <a16:creationId xmlns:a16="http://schemas.microsoft.com/office/drawing/2014/main" id="{9549EE6B-16AD-42D2-BBA2-9CA51C7E2225}"/>
                </a:ext>
              </a:extLst>
            </p:cNvPr>
            <p:cNvSpPr txBox="1">
              <a:spLocks noChangeArrowheads="1"/>
            </p:cNvSpPr>
            <p:nvPr/>
          </p:nvSpPr>
          <p:spPr bwMode="auto">
            <a:xfrm>
              <a:off x="6629400" y="1255713"/>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t>Affection</a:t>
              </a:r>
              <a:endParaRPr lang="en-GB" altLang="en-US" sz="2200"/>
            </a:p>
          </p:txBody>
        </p:sp>
      </p:grpSp>
      <p:grpSp>
        <p:nvGrpSpPr>
          <p:cNvPr id="3" name="Group 8">
            <a:extLst>
              <a:ext uri="{FF2B5EF4-FFF2-40B4-BE49-F238E27FC236}">
                <a16:creationId xmlns:a16="http://schemas.microsoft.com/office/drawing/2014/main" id="{0F3F6878-8D58-4C54-87EE-21F70409E287}"/>
              </a:ext>
            </a:extLst>
          </p:cNvPr>
          <p:cNvGrpSpPr>
            <a:grpSpLocks/>
          </p:cNvGrpSpPr>
          <p:nvPr/>
        </p:nvGrpSpPr>
        <p:grpSpPr bwMode="auto">
          <a:xfrm>
            <a:off x="7848600" y="2514600"/>
            <a:ext cx="2362200" cy="441325"/>
            <a:chOff x="6096000" y="1828800"/>
            <a:chExt cx="2362200" cy="442000"/>
          </a:xfrm>
        </p:grpSpPr>
        <p:sp>
          <p:nvSpPr>
            <p:cNvPr id="8" name="Right Brace 7">
              <a:extLst>
                <a:ext uri="{FF2B5EF4-FFF2-40B4-BE49-F238E27FC236}">
                  <a16:creationId xmlns:a16="http://schemas.microsoft.com/office/drawing/2014/main" id="{65DFEC61-FA5D-4A13-9DDB-0E50ECEE81C8}"/>
                </a:ext>
              </a:extLst>
            </p:cNvPr>
            <p:cNvSpPr/>
            <p:nvPr/>
          </p:nvSpPr>
          <p:spPr>
            <a:xfrm>
              <a:off x="6096000" y="1828800"/>
              <a:ext cx="381000" cy="3815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0734" name="TextBox 6">
              <a:extLst>
                <a:ext uri="{FF2B5EF4-FFF2-40B4-BE49-F238E27FC236}">
                  <a16:creationId xmlns:a16="http://schemas.microsoft.com/office/drawing/2014/main" id="{7C57B538-3827-45AB-A8F2-8036C9916E91}"/>
                </a:ext>
              </a:extLst>
            </p:cNvPr>
            <p:cNvSpPr txBox="1">
              <a:spLocks noChangeArrowheads="1"/>
            </p:cNvSpPr>
            <p:nvPr/>
          </p:nvSpPr>
          <p:spPr bwMode="auto">
            <a:xfrm>
              <a:off x="6629400" y="1839913"/>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t>Love</a:t>
              </a:r>
              <a:endParaRPr lang="en-GB" altLang="en-US" sz="2200"/>
            </a:p>
          </p:txBody>
        </p:sp>
      </p:grpSp>
      <p:sp>
        <p:nvSpPr>
          <p:cNvPr id="12" name="TextBox 19">
            <a:extLst>
              <a:ext uri="{FF2B5EF4-FFF2-40B4-BE49-F238E27FC236}">
                <a16:creationId xmlns:a16="http://schemas.microsoft.com/office/drawing/2014/main" id="{441D0C10-9D58-4F3E-A0C5-08F54BA14988}"/>
              </a:ext>
            </a:extLst>
          </p:cNvPr>
          <p:cNvSpPr txBox="1">
            <a:spLocks noChangeArrowheads="1"/>
          </p:cNvSpPr>
          <p:nvPr/>
        </p:nvSpPr>
        <p:spPr bwMode="auto">
          <a:xfrm>
            <a:off x="1752600" y="13668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X</a:t>
            </a:r>
            <a:endParaRPr lang="en-US" altLang="en-US" sz="2400">
              <a:solidFill>
                <a:srgbClr val="FF0000"/>
              </a:solidFill>
            </a:endParaRPr>
          </a:p>
        </p:txBody>
      </p:sp>
      <p:sp>
        <p:nvSpPr>
          <p:cNvPr id="14" name="TextBox 19">
            <a:extLst>
              <a:ext uri="{FF2B5EF4-FFF2-40B4-BE49-F238E27FC236}">
                <a16:creationId xmlns:a16="http://schemas.microsoft.com/office/drawing/2014/main" id="{0A3A3A45-C917-4995-AA11-2BACC1F090EC}"/>
              </a:ext>
            </a:extLst>
          </p:cNvPr>
          <p:cNvSpPr txBox="1">
            <a:spLocks noChangeArrowheads="1"/>
          </p:cNvSpPr>
          <p:nvPr/>
        </p:nvSpPr>
        <p:spPr bwMode="auto">
          <a:xfrm>
            <a:off x="1752600" y="17478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5" name="TextBox 19">
            <a:extLst>
              <a:ext uri="{FF2B5EF4-FFF2-40B4-BE49-F238E27FC236}">
                <a16:creationId xmlns:a16="http://schemas.microsoft.com/office/drawing/2014/main" id="{5610AAD5-DD4F-41E6-885C-7D9E378E9481}"/>
              </a:ext>
            </a:extLst>
          </p:cNvPr>
          <p:cNvSpPr txBox="1">
            <a:spLocks noChangeArrowheads="1"/>
          </p:cNvSpPr>
          <p:nvPr/>
        </p:nvSpPr>
        <p:spPr bwMode="auto">
          <a:xfrm>
            <a:off x="1752600" y="2205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6" name="TextBox 19">
            <a:extLst>
              <a:ext uri="{FF2B5EF4-FFF2-40B4-BE49-F238E27FC236}">
                <a16:creationId xmlns:a16="http://schemas.microsoft.com/office/drawing/2014/main" id="{B653A76B-AC2C-4CA4-9138-6E5E7D16F27B}"/>
              </a:ext>
            </a:extLst>
          </p:cNvPr>
          <p:cNvSpPr txBox="1">
            <a:spLocks noChangeArrowheads="1"/>
          </p:cNvSpPr>
          <p:nvPr/>
        </p:nvSpPr>
        <p:spPr bwMode="auto">
          <a:xfrm>
            <a:off x="1752600" y="2586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7" name="Rectangle 16">
            <a:extLst>
              <a:ext uri="{FF2B5EF4-FFF2-40B4-BE49-F238E27FC236}">
                <a16:creationId xmlns:a16="http://schemas.microsoft.com/office/drawing/2014/main" id="{20AD0CE7-26ED-4E94-8684-9AF1F967D4C5}"/>
              </a:ext>
            </a:extLst>
          </p:cNvPr>
          <p:cNvSpPr>
            <a:spLocks noChangeArrowheads="1"/>
          </p:cNvSpPr>
          <p:nvPr/>
        </p:nvSpPr>
        <p:spPr bwMode="auto">
          <a:xfrm>
            <a:off x="3810000" y="14478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ym typeface="Wingdings" panose="05000000000000000000" pitchFamily="2" charset="2"/>
              </a:rPr>
              <a:t> The feeling of being related to none – in opposition to all</a:t>
            </a:r>
            <a:endParaRPr lang="en-US" altLang="en-US"/>
          </a:p>
        </p:txBody>
      </p:sp>
      <p:sp>
        <p:nvSpPr>
          <p:cNvPr id="18" name="Rectangle 17">
            <a:extLst>
              <a:ext uri="{FF2B5EF4-FFF2-40B4-BE49-F238E27FC236}">
                <a16:creationId xmlns:a16="http://schemas.microsoft.com/office/drawing/2014/main" id="{66ED6226-2683-41CD-BC53-DF6572E0C7B4}"/>
              </a:ext>
            </a:extLst>
          </p:cNvPr>
          <p:cNvSpPr>
            <a:spLocks noChangeArrowheads="1"/>
          </p:cNvSpPr>
          <p:nvPr/>
        </p:nvSpPr>
        <p:spPr bwMode="auto">
          <a:xfrm>
            <a:off x="3810000" y="17526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à"/>
            </a:pPr>
            <a:r>
              <a:rPr lang="en-GB" altLang="en-US">
                <a:sym typeface="Wingdings" panose="05000000000000000000" pitchFamily="2" charset="2"/>
              </a:rPr>
              <a:t>The feeling of being related to one</a:t>
            </a:r>
            <a:endParaRPr lang="en-US" altLang="en-US">
              <a:sym typeface="Wingdings" panose="05000000000000000000" pitchFamily="2" charset="2"/>
            </a:endParaRPr>
          </a:p>
          <a:p>
            <a:pPr eaLnBrk="1" hangingPunct="1">
              <a:buFont typeface="Wingdings" panose="05000000000000000000" pitchFamily="2" charset="2"/>
              <a:buChar char="à"/>
            </a:pPr>
            <a:r>
              <a:rPr lang="en-GB" altLang="en-US">
                <a:sym typeface="Wingdings" panose="05000000000000000000" pitchFamily="2" charset="2"/>
              </a:rPr>
              <a:t>The feeling of being related to many</a:t>
            </a:r>
            <a:endParaRPr lang="en-US" altLang="en-US">
              <a:sym typeface="Wingdings" panose="05000000000000000000" pitchFamily="2" charset="2"/>
            </a:endParaRPr>
          </a:p>
        </p:txBody>
      </p:sp>
      <p:sp>
        <p:nvSpPr>
          <p:cNvPr id="19" name="Rectangle 18">
            <a:extLst>
              <a:ext uri="{FF2B5EF4-FFF2-40B4-BE49-F238E27FC236}">
                <a16:creationId xmlns:a16="http://schemas.microsoft.com/office/drawing/2014/main" id="{97CDA7D6-D6D5-492A-B925-AA3591811CE4}"/>
              </a:ext>
            </a:extLst>
          </p:cNvPr>
          <p:cNvSpPr>
            <a:spLocks noChangeArrowheads="1"/>
          </p:cNvSpPr>
          <p:nvPr/>
        </p:nvSpPr>
        <p:spPr bwMode="auto">
          <a:xfrm>
            <a:off x="3810000" y="2601913"/>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ym typeface="Wingdings" panose="05000000000000000000" pitchFamily="2" charset="2"/>
              </a:rPr>
              <a:t> The feeling of being related to all</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03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F2A5179-DF9E-4C53-B6B5-68BBCE778935}"/>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Preconditioning Related to Love – </a:t>
            </a:r>
            <a:r>
              <a:rPr lang="en-IN" altLang="en-US"/>
              <a:t>Common misunderstandings</a:t>
            </a:r>
            <a:endParaRPr lang="en-US" altLang="en-US"/>
          </a:p>
        </p:txBody>
      </p:sp>
      <p:sp>
        <p:nvSpPr>
          <p:cNvPr id="13315" name="Text Placeholder 2">
            <a:extLst>
              <a:ext uri="{FF2B5EF4-FFF2-40B4-BE49-F238E27FC236}">
                <a16:creationId xmlns:a16="http://schemas.microsoft.com/office/drawing/2014/main" id="{8E0B74C8-799D-4D57-A266-B504C9DD12A5}"/>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20000"/>
          </a:bodyPr>
          <a:lstStyle/>
          <a:p>
            <a:pPr>
              <a:buFont typeface="Symbol" pitchFamily="18" charset="2"/>
              <a:buNone/>
              <a:defRPr/>
            </a:pPr>
            <a:r>
              <a:rPr lang="en-IN" altLang="en-US" b="1"/>
              <a:t>Excitement (from sensation, preconditioning) is confused for feeling</a:t>
            </a:r>
          </a:p>
          <a:p>
            <a:pPr>
              <a:buFont typeface="Symbol" pitchFamily="18" charset="2"/>
              <a:buNone/>
              <a:defRPr/>
            </a:pPr>
            <a:endParaRPr altLang="en-US"/>
          </a:p>
          <a:p>
            <a:pPr>
              <a:buFont typeface="Symbol" pitchFamily="18" charset="2"/>
              <a:buNone/>
              <a:defRPr/>
            </a:pPr>
            <a:r>
              <a:rPr altLang="en-US" b="1"/>
              <a:t>Sensation</a:t>
            </a:r>
            <a:r>
              <a:rPr altLang="en-US"/>
              <a:t> –</a:t>
            </a:r>
            <a:r>
              <a:rPr lang="hi-IN" altLang="en-US"/>
              <a:t> </a:t>
            </a:r>
          </a:p>
          <a:p>
            <a:pPr>
              <a:buFont typeface="Symbol" pitchFamily="18" charset="2"/>
              <a:buNone/>
              <a:defRPr/>
            </a:pPr>
            <a:r>
              <a:rPr altLang="en-US">
                <a:solidFill>
                  <a:srgbClr val="FF0000"/>
                </a:solidFill>
              </a:rPr>
              <a:t>Lust, getting from the other</a:t>
            </a:r>
            <a:endParaRPr altLang="en-US"/>
          </a:p>
          <a:p>
            <a:pPr>
              <a:buFont typeface="Symbol" pitchFamily="18" charset="2"/>
              <a:buNone/>
              <a:defRPr/>
            </a:pPr>
            <a:r>
              <a:rPr altLang="en-US"/>
              <a:t>Continuity not possible</a:t>
            </a:r>
          </a:p>
          <a:p>
            <a:pPr lvl="1">
              <a:buFont typeface="Symbol" panose="05050102010706020507" pitchFamily="18" charset="2"/>
              <a:buNone/>
              <a:defRPr/>
            </a:pPr>
            <a:endParaRPr altLang="en-US"/>
          </a:p>
          <a:p>
            <a:pPr>
              <a:buFont typeface="Symbol" pitchFamily="18" charset="2"/>
              <a:buNone/>
              <a:defRPr/>
            </a:pPr>
            <a:r>
              <a:rPr altLang="en-US" b="1"/>
              <a:t>Preconditioning</a:t>
            </a:r>
            <a:r>
              <a:rPr altLang="en-US"/>
              <a:t> – </a:t>
            </a:r>
          </a:p>
          <a:p>
            <a:pPr>
              <a:buFont typeface="Symbol" pitchFamily="18" charset="2"/>
              <a:buNone/>
              <a:defRPr/>
            </a:pPr>
            <a:r>
              <a:rPr altLang="en-US">
                <a:solidFill>
                  <a:srgbClr val="FF0000"/>
                </a:solidFill>
              </a:rPr>
              <a:t>Infatuation</a:t>
            </a:r>
            <a:endParaRPr altLang="en-US"/>
          </a:p>
          <a:p>
            <a:pPr marL="457200" indent="-457200">
              <a:buFont typeface="Symbol" pitchFamily="18" charset="2"/>
              <a:buAutoNum type="arabicPeriod"/>
              <a:defRPr/>
            </a:pPr>
            <a:r>
              <a:rPr altLang="en-US">
                <a:solidFill>
                  <a:srgbClr val="FF0000"/>
                </a:solidFill>
              </a:rPr>
              <a:t>Love at First Sight?</a:t>
            </a:r>
          </a:p>
          <a:p>
            <a:pPr marL="457200" indent="-457200">
              <a:buFont typeface="Symbol" pitchFamily="18" charset="2"/>
              <a:buAutoNum type="arabicPeriod"/>
              <a:defRPr/>
            </a:pPr>
            <a:r>
              <a:rPr altLang="en-US">
                <a:solidFill>
                  <a:srgbClr val="FF0000"/>
                </a:solidFill>
              </a:rPr>
              <a:t>By this age, I must have GF/BF?</a:t>
            </a:r>
          </a:p>
          <a:p>
            <a:pPr marL="457200" indent="-457200">
              <a:buFont typeface="Symbol" pitchFamily="18" charset="2"/>
              <a:buAutoNum type="arabicPeriod"/>
              <a:defRPr/>
            </a:pPr>
            <a:r>
              <a:rPr altLang="en-US">
                <a:solidFill>
                  <a:srgbClr val="FF0000"/>
                </a:solidFill>
              </a:rPr>
              <a:t>The other has 4 GF/BF; I have only one?</a:t>
            </a:r>
          </a:p>
          <a:p>
            <a:pPr>
              <a:buFont typeface="Symbol" pitchFamily="18" charset="2"/>
              <a:buNone/>
              <a:defRPr/>
            </a:pPr>
            <a:r>
              <a:rPr altLang="en-US"/>
              <a:t>Continuity not possible</a:t>
            </a:r>
          </a:p>
          <a:p>
            <a:pPr lvl="1">
              <a:buFont typeface="Symbol" panose="05050102010706020507" pitchFamily="18" charset="2"/>
              <a:buNone/>
              <a:defRPr/>
            </a:pPr>
            <a:endParaRPr altLang="en-US"/>
          </a:p>
          <a:p>
            <a:pPr>
              <a:buFont typeface="Symbol" pitchFamily="18" charset="2"/>
              <a:buNone/>
              <a:defRPr/>
            </a:pPr>
            <a:r>
              <a:rPr altLang="en-US" b="1"/>
              <a:t>Right understanding (natural acceptance)</a:t>
            </a:r>
            <a:r>
              <a:rPr altLang="en-US"/>
              <a:t> – </a:t>
            </a:r>
          </a:p>
          <a:p>
            <a:pPr>
              <a:buFont typeface="Symbol" pitchFamily="18" charset="2"/>
              <a:buNone/>
              <a:defRPr/>
            </a:pPr>
            <a:r>
              <a:rPr altLang="en-US"/>
              <a:t>Love (</a:t>
            </a:r>
            <a:r>
              <a:rPr lang="hi-IN" altLang="en-US"/>
              <a:t>प्रेम</a:t>
            </a:r>
            <a:r>
              <a:rPr altLang="en-US"/>
              <a:t>) = </a:t>
            </a:r>
            <a:r>
              <a:rPr altLang="en-US" b="1"/>
              <a:t>feeling</a:t>
            </a:r>
            <a:r>
              <a:rPr altLang="en-US"/>
              <a:t> of being related to all, responsible towards all, giving to all</a:t>
            </a:r>
          </a:p>
          <a:p>
            <a:pPr>
              <a:buFont typeface="Symbol" pitchFamily="18" charset="2"/>
              <a:buNone/>
              <a:defRPr/>
            </a:pPr>
            <a:r>
              <a:rPr altLang="en-US"/>
              <a:t>Continuity</a:t>
            </a:r>
          </a:p>
          <a:p>
            <a:pPr>
              <a:buFont typeface="Symbol" pitchFamily="18" charset="2"/>
              <a:buNone/>
              <a:defRPr/>
            </a:pPr>
            <a:endParaRPr altLang="en-US"/>
          </a:p>
          <a:p>
            <a:pPr>
              <a:buFont typeface="Symbol" pitchFamily="18" charset="2"/>
              <a:buNone/>
              <a:defRPr/>
            </a:pPr>
            <a:r>
              <a:rPr altLang="en-US"/>
              <a:t>Once trust, respect, affection, care, guidance… are ensured within, then</a:t>
            </a:r>
          </a:p>
          <a:p>
            <a:pPr>
              <a:buFont typeface="Symbol" pitchFamily="18" charset="2"/>
              <a:buNone/>
              <a:defRPr/>
            </a:pPr>
            <a:r>
              <a:rPr altLang="en-US"/>
              <a:t>the feeling of being related to all follows naturally</a:t>
            </a:r>
          </a:p>
        </p:txBody>
      </p:sp>
      <p:pic>
        <p:nvPicPr>
          <p:cNvPr id="4" name="Picture 28" descr="Picture1.png">
            <a:extLst>
              <a:ext uri="{FF2B5EF4-FFF2-40B4-BE49-F238E27FC236}">
                <a16:creationId xmlns:a16="http://schemas.microsoft.com/office/drawing/2014/main" id="{D0CE685F-E320-4638-935D-336A58281F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1988" y="1274763"/>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27ADA9B-440A-4C21-A7FC-ED34BF994C81}"/>
              </a:ext>
            </a:extLst>
          </p:cNvPr>
          <p:cNvSpPr txBox="1">
            <a:spLocks noChangeArrowheads="1"/>
          </p:cNvSpPr>
          <p:nvPr/>
        </p:nvSpPr>
        <p:spPr bwMode="auto">
          <a:xfrm>
            <a:off x="7451725" y="2835275"/>
            <a:ext cx="259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chemeClr val="bg1"/>
                </a:solidFill>
              </a:rPr>
              <a:t>Infatuation, Lust</a:t>
            </a:r>
          </a:p>
        </p:txBody>
      </p:sp>
      <p:sp>
        <p:nvSpPr>
          <p:cNvPr id="6" name="Text Box 13">
            <a:extLst>
              <a:ext uri="{FF2B5EF4-FFF2-40B4-BE49-F238E27FC236}">
                <a16:creationId xmlns:a16="http://schemas.microsoft.com/office/drawing/2014/main" id="{09A154CC-F005-4174-8376-81443608AF1B}"/>
              </a:ext>
            </a:extLst>
          </p:cNvPr>
          <p:cNvSpPr txBox="1">
            <a:spLocks noChangeArrowheads="1"/>
          </p:cNvSpPr>
          <p:nvPr/>
        </p:nvSpPr>
        <p:spPr bwMode="auto">
          <a:xfrm rot="-5400000">
            <a:off x="9532937" y="3171826"/>
            <a:ext cx="1363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a:t>Sensation</a:t>
            </a:r>
          </a:p>
        </p:txBody>
      </p:sp>
      <p:sp>
        <p:nvSpPr>
          <p:cNvPr id="3" name="TextBox 2">
            <a:extLst>
              <a:ext uri="{FF2B5EF4-FFF2-40B4-BE49-F238E27FC236}">
                <a16:creationId xmlns:a16="http://schemas.microsoft.com/office/drawing/2014/main" id="{A4306FD5-A3FC-4879-9F0D-0E9382C068EC}"/>
              </a:ext>
            </a:extLst>
          </p:cNvPr>
          <p:cNvSpPr txBox="1">
            <a:spLocks noChangeArrowheads="1"/>
          </p:cNvSpPr>
          <p:nvPr/>
        </p:nvSpPr>
        <p:spPr bwMode="auto">
          <a:xfrm>
            <a:off x="6145213" y="1122363"/>
            <a:ext cx="1530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a:t>Imagination</a:t>
            </a:r>
          </a:p>
          <a:p>
            <a:pPr algn="ctr"/>
            <a:r>
              <a:rPr lang="en-IN" altLang="en-US"/>
              <a:t>(in the Self)</a:t>
            </a:r>
          </a:p>
        </p:txBody>
      </p:sp>
      <p:sp>
        <p:nvSpPr>
          <p:cNvPr id="8" name="TextBox 7">
            <a:extLst>
              <a:ext uri="{FF2B5EF4-FFF2-40B4-BE49-F238E27FC236}">
                <a16:creationId xmlns:a16="http://schemas.microsoft.com/office/drawing/2014/main" id="{776CF5D0-39A2-48AE-A26F-7097FE86AA4F}"/>
              </a:ext>
            </a:extLst>
          </p:cNvPr>
          <p:cNvSpPr txBox="1">
            <a:spLocks noChangeArrowheads="1"/>
          </p:cNvSpPr>
          <p:nvPr/>
        </p:nvSpPr>
        <p:spPr bwMode="auto">
          <a:xfrm>
            <a:off x="8432800" y="1438275"/>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t>Love</a:t>
            </a:r>
          </a:p>
        </p:txBody>
      </p:sp>
      <p:sp>
        <p:nvSpPr>
          <p:cNvPr id="10" name="Text Box 7">
            <a:extLst>
              <a:ext uri="{FF2B5EF4-FFF2-40B4-BE49-F238E27FC236}">
                <a16:creationId xmlns:a16="http://schemas.microsoft.com/office/drawing/2014/main" id="{D802F087-3CC3-4FD9-95F4-C90EAB12A370}"/>
              </a:ext>
            </a:extLst>
          </p:cNvPr>
          <p:cNvSpPr txBox="1">
            <a:spLocks noChangeArrowheads="1"/>
          </p:cNvSpPr>
          <p:nvPr/>
        </p:nvSpPr>
        <p:spPr bwMode="auto">
          <a:xfrm rot="-5400000">
            <a:off x="5839619" y="2543969"/>
            <a:ext cx="1981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a:t>Preconditioning</a:t>
            </a:r>
          </a:p>
        </p:txBody>
      </p:sp>
      <p:sp>
        <p:nvSpPr>
          <p:cNvPr id="11" name="Text Box 10">
            <a:extLst>
              <a:ext uri="{FF2B5EF4-FFF2-40B4-BE49-F238E27FC236}">
                <a16:creationId xmlns:a16="http://schemas.microsoft.com/office/drawing/2014/main" id="{B0982BC8-D7C3-4673-A42E-B096D3B08BC5}"/>
              </a:ext>
            </a:extLst>
          </p:cNvPr>
          <p:cNvSpPr txBox="1">
            <a:spLocks noChangeArrowheads="1"/>
          </p:cNvSpPr>
          <p:nvPr/>
        </p:nvSpPr>
        <p:spPr bwMode="auto">
          <a:xfrm>
            <a:off x="9196388" y="931863"/>
            <a:ext cx="1530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a:t>Natural Acceptance</a:t>
            </a:r>
            <a:endParaRPr lang="en-US" altLang="en-US" sz="2800">
              <a:latin typeface="Kruti Dev 01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1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1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31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315">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315">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315">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315">
                                            <p:txEl>
                                              <p:pRg st="17" end="1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31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08A5081-FBC0-44E1-89BE-35848D6049AF}"/>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Preconditioning Related to Love</a:t>
            </a:r>
            <a:endParaRPr lang="en-IN" altLang="en-US"/>
          </a:p>
        </p:txBody>
      </p:sp>
      <p:sp>
        <p:nvSpPr>
          <p:cNvPr id="3" name="Text Placeholder 2">
            <a:extLst>
              <a:ext uri="{FF2B5EF4-FFF2-40B4-BE49-F238E27FC236}">
                <a16:creationId xmlns:a16="http://schemas.microsoft.com/office/drawing/2014/main" id="{4BD0BA91-71D4-43C1-AA86-5D43ADBC9640}"/>
              </a:ext>
            </a:extLst>
          </p:cNvPr>
          <p:cNvSpPr>
            <a:spLocks noGrp="1"/>
          </p:cNvSpPr>
          <p:nvPr>
            <p:ph type="body" sz="quarter" idx="13"/>
          </p:nvPr>
        </p:nvSpPr>
        <p:spPr/>
        <p:txBody>
          <a:bodyPr>
            <a:normAutofit lnSpcReduction="10000"/>
          </a:bodyPr>
          <a:lstStyle/>
          <a:p>
            <a:pPr marL="0" indent="0">
              <a:buFont typeface="Symbol" pitchFamily="18" charset="2"/>
              <a:buNone/>
              <a:defRPr/>
            </a:pPr>
            <a:r>
              <a:rPr lang="en-IN">
                <a:solidFill>
                  <a:srgbClr val="FF0000"/>
                </a:solidFill>
              </a:rPr>
              <a:t>This is certainly not Love!</a:t>
            </a:r>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r>
              <a:rPr lang="en-IN"/>
              <a:t>Do we need to understand the feeling of love?</a:t>
            </a:r>
            <a:br>
              <a:rPr lang="en-IN"/>
            </a:br>
            <a:r>
              <a:rPr lang="en-IN"/>
              <a:t>Do the youth also need to understand the feeling of love?</a:t>
            </a:r>
          </a:p>
        </p:txBody>
      </p:sp>
      <p:pic>
        <p:nvPicPr>
          <p:cNvPr id="26628" name="Picture 4">
            <a:extLst>
              <a:ext uri="{FF2B5EF4-FFF2-40B4-BE49-F238E27FC236}">
                <a16:creationId xmlns:a16="http://schemas.microsoft.com/office/drawing/2014/main" id="{3CE365A4-01CA-480C-8124-222407747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8051800" y="490538"/>
            <a:ext cx="4125913"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DAB73AD-5582-412A-A86F-C3AC67CF7EA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Love </a:t>
            </a:r>
            <a:r>
              <a:rPr lang="en-US" altLang="en-US" sz="2800">
                <a:latin typeface="Kruti Dev 010" pitchFamily="2" charset="0"/>
              </a:rPr>
              <a:t>¼izse½</a:t>
            </a:r>
            <a:r>
              <a:rPr lang="en-US" altLang="en-US"/>
              <a:t> </a:t>
            </a:r>
            <a:endParaRPr lang="en-GB" altLang="en-US"/>
          </a:p>
        </p:txBody>
      </p:sp>
      <p:sp>
        <p:nvSpPr>
          <p:cNvPr id="13315" name="Text Placeholder 2">
            <a:extLst>
              <a:ext uri="{FF2B5EF4-FFF2-40B4-BE49-F238E27FC236}">
                <a16:creationId xmlns:a16="http://schemas.microsoft.com/office/drawing/2014/main" id="{F6F878A2-4300-4442-9B39-E12A528CB83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Love</a:t>
            </a:r>
            <a:r>
              <a:rPr altLang="en-US">
                <a:sym typeface="Wingdings" panose="05000000000000000000" pitchFamily="2" charset="2"/>
              </a:rPr>
              <a:t> </a:t>
            </a:r>
            <a:r>
              <a:rPr altLang="en-US" sz="2600">
                <a:latin typeface="Kruti Dev 010" pitchFamily="2" charset="0"/>
              </a:rPr>
              <a:t>¼</a:t>
            </a:r>
            <a:r>
              <a:rPr altLang="en-US" sz="2600">
                <a:solidFill>
                  <a:srgbClr val="1E00AA"/>
                </a:solidFill>
                <a:latin typeface="Kruti Dev 010" pitchFamily="2" charset="0"/>
              </a:rPr>
              <a:t>izse</a:t>
            </a:r>
            <a:r>
              <a:rPr altLang="en-US" sz="2600">
                <a:latin typeface="Kruti Dev 010" pitchFamily="2" charset="0"/>
              </a:rPr>
              <a:t>½</a:t>
            </a:r>
            <a:r>
              <a:rPr altLang="en-US" b="1"/>
              <a:t> </a:t>
            </a:r>
            <a:r>
              <a:rPr altLang="en-US">
                <a:sym typeface="Wingdings" panose="05000000000000000000" pitchFamily="2" charset="2"/>
              </a:rPr>
              <a:t>– The feeling of being related to all (Complete Value)</a:t>
            </a:r>
          </a:p>
          <a:p>
            <a:pPr>
              <a:buFont typeface="Symbol" pitchFamily="18" charset="2"/>
              <a:buNone/>
            </a:pPr>
            <a:r>
              <a:rPr altLang="en-US" sz="2600">
                <a:solidFill>
                  <a:srgbClr val="1E00AA"/>
                </a:solidFill>
                <a:latin typeface="Kruti Dev 010" pitchFamily="2" charset="0"/>
              </a:rPr>
              <a:t>¾ gj ,d dks laca/kh ds :i esa Lohdkjus dk HkkoA</a:t>
            </a:r>
          </a:p>
          <a:p>
            <a:pPr>
              <a:buFont typeface="Symbol" pitchFamily="18" charset="2"/>
              <a:buNone/>
            </a:pPr>
            <a:r>
              <a:rPr altLang="en-US" sz="2600">
                <a:solidFill>
                  <a:srgbClr val="1E00AA"/>
                </a:solidFill>
                <a:latin typeface="Kruti Dev 010" pitchFamily="2" charset="0"/>
              </a:rPr>
              <a:t>¾ iw.kZrk esa jfr &amp; iw.kZrk esa jr gksuk &amp; gj ,d ds lkFk laca/k esa fufgr jl </a:t>
            </a:r>
            <a:r>
              <a:rPr altLang="en-US" sz="2600">
                <a:solidFill>
                  <a:srgbClr val="1E00AA"/>
                </a:solidFill>
                <a:latin typeface="Kruti Dev 010" pitchFamily="2" charset="0"/>
                <a:sym typeface="Symbol" panose="05050102010706020507" pitchFamily="18" charset="2"/>
              </a:rPr>
              <a:t></a:t>
            </a:r>
            <a:r>
              <a:rPr altLang="en-US" sz="2600">
                <a:solidFill>
                  <a:srgbClr val="1E00AA"/>
                </a:solidFill>
                <a:latin typeface="Kruti Dev 010" pitchFamily="2" charset="0"/>
              </a:rPr>
              <a:t>Hkkoksa</a:t>
            </a:r>
            <a:r>
              <a:rPr altLang="en-US" sz="2600">
                <a:solidFill>
                  <a:srgbClr val="1E00AA"/>
                </a:solidFill>
                <a:latin typeface="Kruti Dev 010" pitchFamily="2" charset="0"/>
                <a:sym typeface="Symbol" panose="05050102010706020507" pitchFamily="18" charset="2"/>
              </a:rPr>
              <a:t></a:t>
            </a:r>
            <a:r>
              <a:rPr altLang="en-US" sz="2600">
                <a:solidFill>
                  <a:srgbClr val="1E00AA"/>
                </a:solidFill>
                <a:latin typeface="Kruti Dev 010" pitchFamily="2" charset="0"/>
              </a:rPr>
              <a:t> dh vuqHkwfr djukA</a:t>
            </a:r>
          </a:p>
          <a:p>
            <a:pPr>
              <a:buFont typeface="Symbol" pitchFamily="18" charset="2"/>
              <a:buNone/>
            </a:pPr>
            <a:endParaRPr altLang="en-US" sz="1000">
              <a:solidFill>
                <a:srgbClr val="1E00AA"/>
              </a:solidFill>
            </a:endParaRPr>
          </a:p>
          <a:p>
            <a:pPr>
              <a:buFont typeface="Symbol" pitchFamily="18" charset="2"/>
              <a:buNone/>
            </a:pPr>
            <a:r>
              <a:rPr altLang="en-US"/>
              <a:t>It all starts with identifying that one is related to other human being (Affection - </a:t>
            </a:r>
            <a:r>
              <a:rPr altLang="en-US" sz="2600">
                <a:solidFill>
                  <a:srgbClr val="1E00AA"/>
                </a:solidFill>
                <a:latin typeface="Kruti Dev 010" pitchFamily="2" charset="0"/>
              </a:rPr>
              <a:t>Lusg</a:t>
            </a:r>
            <a:r>
              <a:rPr altLang="en-US"/>
              <a:t>) and it slowly expands to the feeling of being related to all human beings and then to all, each &amp; every unit in nature (human being as well as other units) (Love -</a:t>
            </a:r>
            <a:r>
              <a:rPr altLang="en-US" b="1"/>
              <a:t> </a:t>
            </a:r>
            <a:r>
              <a:rPr altLang="en-US" sz="2600">
                <a:solidFill>
                  <a:srgbClr val="1E00AA"/>
                </a:solidFill>
                <a:latin typeface="Kruti Dev 010" pitchFamily="2" charset="0"/>
              </a:rPr>
              <a:t>izse</a:t>
            </a:r>
            <a:r>
              <a:rPr altLang="en-US"/>
              <a:t>) </a:t>
            </a:r>
          </a:p>
          <a:p>
            <a:pPr>
              <a:buFont typeface="Symbol" pitchFamily="18" charset="2"/>
              <a:buNone/>
            </a:pPr>
            <a:r>
              <a:rPr altLang="en-US"/>
              <a:t>	</a:t>
            </a:r>
            <a:r>
              <a:rPr altLang="en-US" sz="2600">
                <a:solidFill>
                  <a:srgbClr val="1E00AA"/>
                </a:solidFill>
                <a:latin typeface="Kruti Dev 010" pitchFamily="2" charset="0"/>
              </a:rPr>
              <a:t>,d → vusd → gj ,d dks laca/kh ds :i esa Lohdkjuk</a:t>
            </a:r>
          </a:p>
          <a:p>
            <a:pPr>
              <a:buFont typeface="Symbol" pitchFamily="18" charset="2"/>
              <a:buNone/>
            </a:pPr>
            <a:endParaRPr altLang="en-US" sz="1000"/>
          </a:p>
          <a:p>
            <a:pPr>
              <a:buFont typeface="Symbol" pitchFamily="18" charset="2"/>
              <a:buNone/>
            </a:pPr>
            <a:r>
              <a:rPr altLang="en-US"/>
              <a:t>Feeling of Love is expressed in the form of kindness</a:t>
            </a:r>
            <a:r>
              <a:rPr altLang="en-US" sz="2400">
                <a:solidFill>
                  <a:srgbClr val="1E00AA"/>
                </a:solidFill>
                <a:latin typeface="Kruti Dev 010" pitchFamily="2" charset="0"/>
                <a:sym typeface="Symbol" panose="05050102010706020507" pitchFamily="18" charset="2"/>
              </a:rPr>
              <a:t> </a:t>
            </a:r>
            <a:r>
              <a:rPr altLang="en-US" sz="2600">
                <a:solidFill>
                  <a:srgbClr val="1E00AA"/>
                </a:solidFill>
                <a:latin typeface="Kruti Dev 010" pitchFamily="2" charset="0"/>
                <a:sym typeface="Symbol" panose="05050102010706020507" pitchFamily="18" charset="2"/>
              </a:rPr>
              <a:t>n;k</a:t>
            </a:r>
            <a:r>
              <a:rPr altLang="en-US"/>
              <a:t>, beneficience </a:t>
            </a:r>
            <a:r>
              <a:rPr altLang="en-US" sz="2600">
                <a:solidFill>
                  <a:srgbClr val="1E00AA"/>
                </a:solidFill>
                <a:latin typeface="Kruti Dev 010" pitchFamily="2" charset="0"/>
                <a:sym typeface="Symbol" panose="05050102010706020507" pitchFamily="18" charset="2"/>
              </a:rPr>
              <a:t></a:t>
            </a:r>
            <a:r>
              <a:rPr altLang="en-US" sz="2600">
                <a:solidFill>
                  <a:srgbClr val="1E00AA"/>
                </a:solidFill>
                <a:latin typeface="Kruti Dev 010" pitchFamily="2" charset="0"/>
              </a:rPr>
              <a:t>—ik</a:t>
            </a:r>
            <a:r>
              <a:rPr altLang="en-US" sz="2600">
                <a:solidFill>
                  <a:srgbClr val="1E00AA"/>
                </a:solidFill>
                <a:latin typeface="Kruti Dev 010" pitchFamily="2" charset="0"/>
                <a:sym typeface="Symbol" panose="05050102010706020507" pitchFamily="18" charset="2"/>
              </a:rPr>
              <a:t> </a:t>
            </a:r>
            <a:r>
              <a:rPr altLang="en-US">
                <a:sym typeface="Symbol" panose="05050102010706020507" pitchFamily="18" charset="2"/>
              </a:rPr>
              <a:t>and</a:t>
            </a:r>
            <a:r>
              <a:rPr altLang="en-US"/>
              <a:t> compassion</a:t>
            </a:r>
            <a:r>
              <a:rPr altLang="en-US" sz="2400">
                <a:solidFill>
                  <a:srgbClr val="1E00AA"/>
                </a:solidFill>
                <a:latin typeface="Kruti Dev 010" pitchFamily="2" charset="0"/>
                <a:sym typeface="Symbol" panose="05050102010706020507" pitchFamily="18" charset="2"/>
              </a:rPr>
              <a:t> </a:t>
            </a:r>
            <a:r>
              <a:rPr altLang="en-US" sz="2600">
                <a:solidFill>
                  <a:srgbClr val="1E00AA"/>
                </a:solidFill>
                <a:latin typeface="Kruti Dev 010" pitchFamily="2" charset="0"/>
                <a:sym typeface="Symbol" panose="05050102010706020507" pitchFamily="18" charset="2"/>
              </a:rPr>
              <a:t></a:t>
            </a:r>
            <a:r>
              <a:rPr altLang="en-US" sz="2600">
                <a:solidFill>
                  <a:srgbClr val="1E00AA"/>
                </a:solidFill>
                <a:latin typeface="Kruti Dev 010" pitchFamily="2" charset="0"/>
              </a:rPr>
              <a:t>d#.kk</a:t>
            </a:r>
            <a:r>
              <a:rPr altLang="en-US" sz="2600">
                <a:solidFill>
                  <a:srgbClr val="1E00AA"/>
                </a:solidFill>
                <a:latin typeface="Kruti Dev 010" pitchFamily="2" charset="0"/>
                <a:sym typeface="Symbol" panose="05050102010706020507" pitchFamily="18" charset="2"/>
              </a:rPr>
              <a:t></a:t>
            </a:r>
            <a:r>
              <a:rPr altLang="en-US">
                <a:sym typeface="Symbol" panose="05050102010706020507" pitchFamily="18" charset="2"/>
              </a:rPr>
              <a:t>. The feeling is for all, and it is expressed  to those who come in contact</a:t>
            </a:r>
          </a:p>
          <a:p>
            <a:pPr>
              <a:buFont typeface="Symbol" pitchFamily="18" charset="2"/>
              <a:buNone/>
            </a:pPr>
            <a:endParaRPr altLang="en-US" sz="1000">
              <a:sym typeface="Symbol" panose="05050102010706020507" pitchFamily="18" charset="2"/>
            </a:endParaRPr>
          </a:p>
          <a:p>
            <a:pPr>
              <a:buFont typeface="Symbol" pitchFamily="18" charset="2"/>
              <a:buNone/>
            </a:pPr>
            <a:endParaRPr altLang="en-US">
              <a:sym typeface="Symbol" panose="05050102010706020507" pitchFamily="18" charset="2"/>
            </a:endParaRPr>
          </a:p>
          <a:p>
            <a:pPr>
              <a:buFont typeface="Symbol" pitchFamily="18" charset="2"/>
              <a:buNone/>
            </a:pPr>
            <a:r>
              <a:rPr altLang="en-US">
                <a:sym typeface="Symbol" panose="05050102010706020507" pitchFamily="18" charset="2"/>
              </a:rPr>
              <a:t>The feeling of Love is the foundation of Undivided Society</a:t>
            </a:r>
            <a:endParaRPr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C37667E-00EA-432C-B83C-4E23C42F67A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Justice</a:t>
            </a:r>
            <a:endParaRPr lang="en-US" altLang="en-US"/>
          </a:p>
        </p:txBody>
      </p:sp>
      <p:sp>
        <p:nvSpPr>
          <p:cNvPr id="3" name="Text Placeholder 2">
            <a:extLst>
              <a:ext uri="{FF2B5EF4-FFF2-40B4-BE49-F238E27FC236}">
                <a16:creationId xmlns:a16="http://schemas.microsoft.com/office/drawing/2014/main" id="{2D9BCF7D-154A-4949-AFDC-DCBBAA2C30C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sz="2400" b="1"/>
              <a:t>Justice is the recognition, fulfilment and evaluation of human-human relationship, leading to mutual happiness</a:t>
            </a:r>
            <a:endParaRPr altLang="en-US" sz="2400"/>
          </a:p>
          <a:p>
            <a:pPr marL="0" indent="0">
              <a:buFont typeface="Symbol" pitchFamily="18" charset="2"/>
              <a:buNone/>
            </a:pPr>
            <a:endParaRPr altLang="en-US" sz="2400"/>
          </a:p>
          <a:p>
            <a:pPr marL="0" indent="0">
              <a:buFont typeface="Symbol" pitchFamily="18" charset="2"/>
              <a:buNone/>
            </a:pPr>
            <a:r>
              <a:rPr lang="en-IN" altLang="en-US" b="1"/>
              <a:t>Recognition</a:t>
            </a:r>
            <a:endParaRPr lang="en-IN" altLang="en-US"/>
          </a:p>
          <a:p>
            <a:pPr lvl="1"/>
            <a:r>
              <a:rPr lang="en-IN" altLang="en-US"/>
              <a:t>Unconditionally accepting the relationship. Accepting the other with their current level of competence but aware of their full possibility (potential)</a:t>
            </a:r>
            <a:endParaRPr altLang="en-US"/>
          </a:p>
          <a:p>
            <a:pPr marL="0" indent="0">
              <a:buFont typeface="Symbol" pitchFamily="18" charset="2"/>
              <a:buNone/>
            </a:pPr>
            <a:r>
              <a:rPr lang="en-IN" altLang="en-US" b="1"/>
              <a:t>Fulfilment</a:t>
            </a:r>
            <a:endParaRPr altLang="en-US" b="1"/>
          </a:p>
          <a:p>
            <a:pPr lvl="1"/>
            <a:r>
              <a:rPr lang="en-IN" altLang="en-US" sz="2200"/>
              <a:t>Ensuring the naturally acceptable feeling in oneself and sharing it with the other</a:t>
            </a:r>
            <a:endParaRPr altLang="en-US" sz="2200"/>
          </a:p>
          <a:p>
            <a:pPr lvl="1"/>
            <a:r>
              <a:rPr lang="en-IN" altLang="en-US" sz="2200"/>
              <a:t>Living with responsibility with the other unconditionally. This makes the other comfortable and assured</a:t>
            </a:r>
            <a:endParaRPr altLang="en-US" sz="2200"/>
          </a:p>
          <a:p>
            <a:pPr lvl="1"/>
            <a:r>
              <a:rPr lang="en-IN" altLang="en-US" sz="2200"/>
              <a:t>Making effort for mutual development, i.e. development of one’s own competence and being of help to the other in developing their competence</a:t>
            </a:r>
            <a:endParaRPr altLang="en-US" sz="2200"/>
          </a:p>
          <a:p>
            <a:pPr marL="0" indent="0">
              <a:buFont typeface="Symbol" pitchFamily="18" charset="2"/>
              <a:buNone/>
            </a:pPr>
            <a:r>
              <a:rPr lang="en-IN" altLang="en-US" b="1"/>
              <a:t>Evaluation</a:t>
            </a:r>
          </a:p>
          <a:p>
            <a:pPr lvl="1"/>
            <a:r>
              <a:rPr lang="en-IN" altLang="en-US"/>
              <a:t>Verifying that the right feeling has reached to the other and that the other is able to make out that it is the right feeling</a:t>
            </a:r>
            <a:endParaRPr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1E3DAC2-CBA7-4C5B-9F05-919D3BEAB49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Family – Justice, From Family to World Family (Undivided Society)</a:t>
            </a:r>
            <a:endParaRPr lang="en-GB" altLang="en-US"/>
          </a:p>
        </p:txBody>
      </p:sp>
      <p:sp>
        <p:nvSpPr>
          <p:cNvPr id="1028" name="Text Placeholder 2">
            <a:extLst>
              <a:ext uri="{FF2B5EF4-FFF2-40B4-BE49-F238E27FC236}">
                <a16:creationId xmlns:a16="http://schemas.microsoft.com/office/drawing/2014/main" id="{CD73DFF0-DADD-4381-A9CF-AD0C0F03C007}"/>
              </a:ext>
            </a:extLst>
          </p:cNvPr>
          <p:cNvSpPr>
            <a:spLocks noGrp="1"/>
          </p:cNvSpPr>
          <p:nvPr>
            <p:ph type="body" sz="quarter" idx="13"/>
          </p:nvPr>
        </p:nvSpPr>
        <p:spPr bwMode="auto">
          <a:xfrm>
            <a:off x="0" y="609600"/>
            <a:ext cx="12192000" cy="62484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buFont typeface="Calibri" pitchFamily="34" charset="0"/>
              <a:buAutoNum type="arabicPeriod"/>
              <a:defRPr/>
            </a:pPr>
            <a:r>
              <a:rPr lang="en-GB">
                <a:latin typeface="Arial" charset="0"/>
                <a:cs typeface="Arial" charset="0"/>
              </a:rPr>
              <a:t>Relationship is – between one self (I</a:t>
            </a:r>
            <a:r>
              <a:rPr lang="en-GB" baseline="-25000">
                <a:latin typeface="Arial" charset="0"/>
                <a:cs typeface="Arial" charset="0"/>
              </a:rPr>
              <a:t>1</a:t>
            </a:r>
            <a:r>
              <a:rPr lang="en-GB">
                <a:latin typeface="Arial" charset="0"/>
                <a:cs typeface="Arial" charset="0"/>
              </a:rPr>
              <a:t>) and other self (I</a:t>
            </a:r>
            <a:r>
              <a:rPr lang="en-GB" baseline="-25000">
                <a:latin typeface="Arial" charset="0"/>
                <a:cs typeface="Arial" charset="0"/>
              </a:rPr>
              <a:t>2</a:t>
            </a:r>
            <a:r>
              <a:rPr lang="en-GB">
                <a:latin typeface="Arial" charset="0"/>
                <a:cs typeface="Arial" charset="0"/>
              </a:rPr>
              <a:t>)</a:t>
            </a:r>
          </a:p>
          <a:p>
            <a:pPr marL="457200" indent="-457200">
              <a:buFont typeface="Calibri" pitchFamily="34" charset="0"/>
              <a:buAutoNum type="arabicPeriod"/>
              <a:defRPr/>
            </a:pPr>
            <a:r>
              <a:rPr lang="en-GB">
                <a:latin typeface="Arial" charset="0"/>
                <a:cs typeface="Arial" charset="0"/>
              </a:rPr>
              <a:t>There are feelings in relationship – in one self (I</a:t>
            </a:r>
            <a:r>
              <a:rPr lang="en-GB" baseline="-25000">
                <a:latin typeface="Arial" charset="0"/>
                <a:cs typeface="Arial" charset="0"/>
              </a:rPr>
              <a:t>1</a:t>
            </a:r>
            <a:r>
              <a:rPr lang="en-GB">
                <a:latin typeface="Arial" charset="0"/>
                <a:cs typeface="Arial" charset="0"/>
              </a:rPr>
              <a:t>) for other self (I</a:t>
            </a:r>
            <a:r>
              <a:rPr lang="en-GB" baseline="-25000">
                <a:latin typeface="Arial" charset="0"/>
                <a:cs typeface="Arial" charset="0"/>
              </a:rPr>
              <a:t>2</a:t>
            </a:r>
            <a:r>
              <a:rPr lang="en-GB">
                <a:latin typeface="Arial" charset="0"/>
                <a:cs typeface="Arial" charset="0"/>
              </a:rPr>
              <a:t>)</a:t>
            </a:r>
          </a:p>
          <a:p>
            <a:pPr marL="457200" indent="-457200">
              <a:buFont typeface="Calibri" pitchFamily="34" charset="0"/>
              <a:buAutoNum type="arabicPeriod"/>
              <a:defRPr/>
            </a:pPr>
            <a:r>
              <a:rPr lang="en-GB">
                <a:latin typeface="Arial" charset="0"/>
                <a:cs typeface="Arial" charset="0"/>
              </a:rPr>
              <a:t>These feelings can be recognized – they are definite (9 Feelings)</a:t>
            </a:r>
          </a:p>
          <a:p>
            <a:pPr marL="457200" indent="-457200">
              <a:buFont typeface="Calibri" pitchFamily="34" charset="0"/>
              <a:buAutoNum type="arabicPeriod"/>
              <a:defRPr/>
            </a:pPr>
            <a:r>
              <a:rPr lang="en-GB">
                <a:latin typeface="Arial" charset="0"/>
                <a:cs typeface="Arial" charset="0"/>
              </a:rPr>
              <a:t>Their fulfilment, evaluation leads to mutual happiness</a:t>
            </a:r>
          </a:p>
          <a:p>
            <a:pPr marL="457200" indent="-457200">
              <a:buFont typeface="Symbol" pitchFamily="18" charset="2"/>
              <a:buNone/>
              <a:defRPr/>
            </a:pPr>
            <a:endParaRPr sz="900">
              <a:latin typeface="Arial" charset="0"/>
              <a:cs typeface="Arial" charset="0"/>
            </a:endParaRPr>
          </a:p>
          <a:p>
            <a:pPr marL="457200" indent="-457200">
              <a:buFont typeface="Symbol" pitchFamily="18" charset="2"/>
              <a:buNone/>
              <a:defRPr/>
            </a:pPr>
            <a:r>
              <a:rPr>
                <a:latin typeface="Arial" charset="0"/>
                <a:cs typeface="Arial" charset="0"/>
              </a:rPr>
              <a:t>Feelings in relationship:</a:t>
            </a: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r>
              <a:rPr>
                <a:latin typeface="Arial" charset="0"/>
                <a:cs typeface="Arial" charset="0"/>
              </a:rPr>
              <a:t>Justice = Recognition, Fulfillment &amp; Evaluation of </a:t>
            </a:r>
          </a:p>
          <a:p>
            <a:pPr marL="457200" indent="-457200">
              <a:buFont typeface="Symbol" pitchFamily="18" charset="2"/>
              <a:buNone/>
              <a:defRPr/>
            </a:pPr>
            <a:r>
              <a:rPr>
                <a:latin typeface="Arial" charset="0"/>
                <a:cs typeface="Arial" charset="0"/>
              </a:rPr>
              <a:t>	Human-Human Relationship, leading to Mutual Happiness</a:t>
            </a:r>
          </a:p>
          <a:p>
            <a:pPr marL="457200" indent="-457200">
              <a:buFont typeface="Symbol" pitchFamily="18" charset="2"/>
              <a:buNone/>
              <a:defRPr/>
            </a:pPr>
            <a:endParaRPr sz="900"/>
          </a:p>
          <a:p>
            <a:pPr marL="457200" indent="-457200">
              <a:buFont typeface="Symbol" pitchFamily="18" charset="2"/>
              <a:buNone/>
              <a:defRPr/>
            </a:pPr>
            <a:r>
              <a:t>Justice </a:t>
            </a:r>
            <a:r>
              <a:rPr>
                <a:sym typeface="Wingdings" pitchFamily="2" charset="2"/>
              </a:rPr>
              <a:t></a:t>
            </a:r>
            <a:r>
              <a:t> from Family to World Family </a:t>
            </a:r>
          </a:p>
          <a:p>
            <a:pPr marL="457200" indent="-457200">
              <a:buFont typeface="Symbol" pitchFamily="18" charset="2"/>
              <a:buNone/>
              <a:defRPr/>
            </a:pPr>
            <a:r>
              <a:rPr>
                <a:sym typeface="Wingdings" pitchFamily="2" charset="2"/>
              </a:rPr>
              <a:t>		 </a:t>
            </a:r>
            <a:r>
              <a:t>Undivided Society </a:t>
            </a:r>
            <a:r>
              <a:rPr sz="2800">
                <a:solidFill>
                  <a:srgbClr val="1E00AA"/>
                </a:solidFill>
                <a:latin typeface="Kruti Dev 010" pitchFamily="2" charset="0"/>
              </a:rPr>
              <a:t>¼v[</a:t>
            </a:r>
            <a:r>
              <a:rPr sz="2800" err="1">
                <a:solidFill>
                  <a:srgbClr val="1E00AA"/>
                </a:solidFill>
                <a:latin typeface="Kruti Dev 010" pitchFamily="2" charset="0"/>
              </a:rPr>
              <a:t>k.M</a:t>
            </a:r>
            <a:r>
              <a:rPr sz="2800">
                <a:solidFill>
                  <a:srgbClr val="1E00AA"/>
                </a:solidFill>
                <a:latin typeface="Kruti Dev 010" pitchFamily="2" charset="0"/>
              </a:rPr>
              <a:t> lekt½</a:t>
            </a:r>
            <a:endParaRPr lang="en-GB">
              <a:latin typeface="Arial" charset="0"/>
              <a:cs typeface="Arial" charset="0"/>
              <a:hlinkClick r:id="rId2" action="ppaction://hlinkpres?slideindex=1&amp;slidetitle="/>
            </a:endParaRPr>
          </a:p>
        </p:txBody>
      </p:sp>
      <p:grpSp>
        <p:nvGrpSpPr>
          <p:cNvPr id="33796" name="Group 6">
            <a:extLst>
              <a:ext uri="{FF2B5EF4-FFF2-40B4-BE49-F238E27FC236}">
                <a16:creationId xmlns:a16="http://schemas.microsoft.com/office/drawing/2014/main" id="{CC92A3C9-F1CE-4F2A-A272-1F85D9EC9948}"/>
              </a:ext>
            </a:extLst>
          </p:cNvPr>
          <p:cNvGrpSpPr>
            <a:grpSpLocks/>
          </p:cNvGrpSpPr>
          <p:nvPr/>
        </p:nvGrpSpPr>
        <p:grpSpPr bwMode="auto">
          <a:xfrm>
            <a:off x="512763" y="2667000"/>
            <a:ext cx="7210425" cy="2138363"/>
            <a:chOff x="381000" y="3195232"/>
            <a:chExt cx="7210647" cy="2138768"/>
          </a:xfrm>
        </p:grpSpPr>
        <p:sp>
          <p:nvSpPr>
            <p:cNvPr id="33798" name="Content Placeholder 4">
              <a:extLst>
                <a:ext uri="{FF2B5EF4-FFF2-40B4-BE49-F238E27FC236}">
                  <a16:creationId xmlns:a16="http://schemas.microsoft.com/office/drawing/2014/main" id="{F9FC8786-4C12-40E7-B1AD-674B59F6FFA2}"/>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latin typeface="Kruti Dev 010" pitchFamily="2" charset="0"/>
                </a:rPr>
                <a:t>1- </a:t>
              </a:r>
              <a:r>
                <a:rPr lang="en-GB" altLang="en-US" sz="2000">
                  <a:cs typeface="Arial" panose="020B0604020202020204" pitchFamily="34" charset="0"/>
                </a:rPr>
                <a:t>Trust </a:t>
              </a:r>
              <a:r>
                <a:rPr lang="en-US" altLang="en-US" sz="2400">
                  <a:solidFill>
                    <a:srgbClr val="1E00AA"/>
                  </a:solidFill>
                  <a:latin typeface="Kruti Dev 010" pitchFamily="2" charset="0"/>
                </a:rPr>
                <a:t>fo”okl</a:t>
              </a:r>
              <a:r>
                <a:rPr lang="en-US" altLang="en-US" sz="2400">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latin typeface="Kruti Dev 010" pitchFamily="2" charset="0"/>
                </a:rPr>
                <a:t>2- </a:t>
              </a:r>
              <a:r>
                <a:rPr lang="en-GB" altLang="en-US" sz="2000">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latin typeface="Kruti Dev 010" pitchFamily="2" charset="0"/>
                </a:rPr>
                <a:t>3- </a:t>
              </a:r>
              <a:r>
                <a:rPr lang="en-GB" altLang="en-US" sz="2000">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4- </a:t>
              </a:r>
              <a:r>
                <a:rPr lang="en-GB" altLang="en-US" sz="2000">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5-</a:t>
              </a:r>
              <a:r>
                <a:rPr lang="en-US" altLang="en-US" sz="2000">
                  <a:latin typeface="Kruti Dev 010" pitchFamily="2" charset="0"/>
                </a:rPr>
                <a:t> </a:t>
              </a:r>
              <a:r>
                <a:rPr lang="en-GB" altLang="en-US" sz="2000">
                  <a:cs typeface="Arial" panose="020B0604020202020204" pitchFamily="34" charset="0"/>
                </a:rPr>
                <a:t>Guidance</a:t>
              </a:r>
              <a:r>
                <a:rPr lang="en-GB" altLang="en-US" sz="2000" i="1">
                  <a:cs typeface="Arial" panose="020B0604020202020204" pitchFamily="34" charset="0"/>
                </a:rPr>
                <a:t> </a:t>
              </a:r>
              <a:r>
                <a:rPr lang="en-US" altLang="en-US" sz="2400">
                  <a:solidFill>
                    <a:srgbClr val="1E00AA"/>
                  </a:solidFill>
                  <a:latin typeface="Kruti Dev 010" pitchFamily="2" charset="0"/>
                </a:rPr>
                <a:t>okRlY;</a:t>
              </a:r>
            </a:p>
          </p:txBody>
        </p:sp>
        <p:sp>
          <p:nvSpPr>
            <p:cNvPr id="33799" name="Content Placeholder 5">
              <a:extLst>
                <a:ext uri="{FF2B5EF4-FFF2-40B4-BE49-F238E27FC236}">
                  <a16:creationId xmlns:a16="http://schemas.microsoft.com/office/drawing/2014/main" id="{2584B93C-334B-4D1F-A16B-E36FF90234F6}"/>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latin typeface="Kruti Dev 010" pitchFamily="2" charset="0"/>
                </a:rPr>
                <a:t>6- </a:t>
              </a:r>
              <a:r>
                <a:rPr lang="en-GB" altLang="en-US" sz="2000">
                  <a:cs typeface="Arial" panose="020B0604020202020204" pitchFamily="34" charset="0"/>
                </a:rPr>
                <a:t>Reverence</a:t>
              </a:r>
              <a:r>
                <a:rPr lang="en-GB" altLang="en-US" sz="2400" i="1">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7-</a:t>
              </a:r>
              <a:r>
                <a:rPr lang="en-US" altLang="en-US" sz="2000">
                  <a:latin typeface="Kruti Dev 010" pitchFamily="2" charset="0"/>
                </a:rPr>
                <a:t> </a:t>
              </a:r>
              <a:r>
                <a:rPr lang="en-GB" altLang="en-US" sz="2000">
                  <a:cs typeface="Arial" panose="020B0604020202020204" pitchFamily="34" charset="0"/>
                </a:rPr>
                <a:t>Glory</a:t>
              </a:r>
              <a:r>
                <a:rPr lang="en-GB" altLang="en-US" sz="2000" i="1">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8-</a:t>
              </a:r>
              <a:r>
                <a:rPr lang="en-US" altLang="en-US" sz="2000">
                  <a:latin typeface="Kruti Dev 010" pitchFamily="2" charset="0"/>
                </a:rPr>
                <a:t> </a:t>
              </a:r>
              <a:r>
                <a:rPr lang="en-GB" altLang="en-US" sz="2000">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9-</a:t>
              </a:r>
              <a:r>
                <a:rPr lang="en-US" altLang="en-US" sz="2000">
                  <a:latin typeface="Kruti Dev 010" pitchFamily="2" charset="0"/>
                </a:rPr>
                <a:t> </a:t>
              </a:r>
              <a:r>
                <a:rPr lang="en-GB" altLang="en-US" sz="2000">
                  <a:cs typeface="Arial" panose="020B0604020202020204" pitchFamily="34" charset="0"/>
                </a:rPr>
                <a:t>Love </a:t>
              </a:r>
              <a:r>
                <a:rPr lang="en-US" altLang="en-US" sz="2400">
                  <a:solidFill>
                    <a:srgbClr val="1E00AA"/>
                  </a:solidFill>
                  <a:latin typeface="Kruti Dev 010" pitchFamily="2" charset="0"/>
                </a:rPr>
                <a:t>izse</a:t>
              </a:r>
              <a:r>
                <a:rPr lang="en-US" altLang="en-US" sz="2400">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33797" name="Picture 7">
            <a:extLst>
              <a:ext uri="{FF2B5EF4-FFF2-40B4-BE49-F238E27FC236}">
                <a16:creationId xmlns:a16="http://schemas.microsoft.com/office/drawing/2014/main" id="{07B5C70A-2AB4-41E3-8CF0-5B1C15A19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073275"/>
            <a:ext cx="3741738"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0174CC5-F5D1-45BA-B229-7733BE9FB8A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7411" name="Text Placeholder 2">
            <a:extLst>
              <a:ext uri="{FF2B5EF4-FFF2-40B4-BE49-F238E27FC236}">
                <a16:creationId xmlns:a16="http://schemas.microsoft.com/office/drawing/2014/main" id="{3855EB13-5916-4B0E-BFF6-060BBBFD0FF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7412" name="Picture 3">
            <a:extLst>
              <a:ext uri="{FF2B5EF4-FFF2-40B4-BE49-F238E27FC236}">
                <a16:creationId xmlns:a16="http://schemas.microsoft.com/office/drawing/2014/main" id="{94F36091-6E22-437A-B583-360D7BFE3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0">
            <a:extLst>
              <a:ext uri="{FF2B5EF4-FFF2-40B4-BE49-F238E27FC236}">
                <a16:creationId xmlns:a16="http://schemas.microsoft.com/office/drawing/2014/main" id="{2F15BAD1-045B-4AEF-AF23-0985E0996B83}"/>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2D1B931-4E2F-473F-B813-7A075DE384F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Self Reflection</a:t>
            </a:r>
            <a:endParaRPr lang="en-US" altLang="en-US" sz="2800">
              <a:latin typeface="Kruti Dev 010" pitchFamily="2" charset="0"/>
            </a:endParaRPr>
          </a:p>
        </p:txBody>
      </p:sp>
      <p:sp>
        <p:nvSpPr>
          <p:cNvPr id="11267" name="Content Placeholder 3">
            <a:extLst>
              <a:ext uri="{FF2B5EF4-FFF2-40B4-BE49-F238E27FC236}">
                <a16:creationId xmlns:a16="http://schemas.microsoft.com/office/drawing/2014/main" id="{380DAA7A-650B-4508-80FE-88E5B48AFA3D}"/>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Arial" panose="020B0604020202020204" pitchFamily="34" charset="0"/>
              <a:buNone/>
              <a:defRPr/>
            </a:pPr>
            <a:r>
              <a:t>Check whether you have a feeling of gratitude for those who have made effort for your excellence in your life…</a:t>
            </a:r>
          </a:p>
          <a:p>
            <a:pPr>
              <a:buFont typeface="Arial" panose="020B0604020202020204" pitchFamily="34" charset="0"/>
              <a:buNone/>
              <a:defRPr/>
            </a:pPr>
            <a:endParaRPr/>
          </a:p>
          <a:p>
            <a:pPr marL="457200" indent="-457200">
              <a:buFont typeface="Symbol" pitchFamily="18" charset="2"/>
              <a:buNone/>
              <a:defRPr/>
            </a:pPr>
            <a:r>
              <a:t>1.	Are you able to appreciate both –”what has been done” as well as ”what has not been done” (the complete picture)?			or 							</a:t>
            </a:r>
          </a:p>
          <a:p>
            <a:pPr marL="457200" indent="-457200">
              <a:buFont typeface="Symbol" pitchFamily="18" charset="2"/>
              <a:buNone/>
              <a:defRPr/>
            </a:pPr>
            <a:r>
              <a:rPr>
                <a:solidFill>
                  <a:srgbClr val="FF0000"/>
                </a:solidFill>
              </a:rPr>
              <a:t>	are you mostly focused on “what has not been done”?</a:t>
            </a:r>
          </a:p>
          <a:p>
            <a:pPr marL="457200" indent="-457200">
              <a:buFont typeface="Symbol" pitchFamily="18" charset="2"/>
              <a:buNone/>
              <a:defRPr/>
            </a:pPr>
            <a:endParaRPr/>
          </a:p>
          <a:p>
            <a:pPr marL="457200" indent="-457200">
              <a:buFont typeface="Symbol" pitchFamily="18" charset="2"/>
              <a:buNone/>
              <a:defRPr/>
            </a:pPr>
            <a:r>
              <a:t>2.	Do you have a feeling of gratitude for the other – continuous		or </a:t>
            </a:r>
          </a:p>
          <a:p>
            <a:pPr marL="457200" indent="-457200">
              <a:buFont typeface="Symbol" pitchFamily="18" charset="2"/>
              <a:buNone/>
              <a:defRPr/>
            </a:pPr>
            <a:r>
              <a:t>	</a:t>
            </a:r>
            <a:r>
              <a:rPr>
                <a:solidFill>
                  <a:srgbClr val="FF0000"/>
                </a:solidFill>
              </a:rPr>
              <a:t>the feeing of gratitude comes and goes?</a:t>
            </a:r>
          </a:p>
          <a:p>
            <a:pPr marL="457200" indent="-457200">
              <a:buFont typeface="Symbol" pitchFamily="18" charset="2"/>
              <a:buNone/>
              <a:defRPr/>
            </a:pPr>
            <a:endParaRPr/>
          </a:p>
          <a:p>
            <a:pPr marL="457200" indent="-457200">
              <a:buFont typeface="Symbol" pitchFamily="18" charset="2"/>
              <a:buNone/>
              <a:defRPr/>
            </a:pPr>
            <a:r>
              <a:t>3.	Are you making effort for “ensuring the right feelings in yourself and expressing them to the other” 						or </a:t>
            </a:r>
          </a:p>
          <a:p>
            <a:pPr marL="457200" indent="-457200">
              <a:buFont typeface="Symbol" pitchFamily="18" charset="2"/>
              <a:buNone/>
              <a:defRPr/>
            </a:pPr>
            <a:r>
              <a:rPr>
                <a:solidFill>
                  <a:srgbClr val="FF0000"/>
                </a:solidFill>
              </a:rPr>
              <a:t>	are you “expecting these feelings from the other”?</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F6798BDA-98B4-4BC9-B015-CD9F1BF814D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41987" name="Text Placeholder 3">
            <a:extLst>
              <a:ext uri="{FF2B5EF4-FFF2-40B4-BE49-F238E27FC236}">
                <a16:creationId xmlns:a16="http://schemas.microsoft.com/office/drawing/2014/main" id="{293134C2-A43F-4546-9665-51BC1E31995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startAt="5"/>
            </a:pPr>
            <a:r>
              <a:rPr altLang="en-US"/>
              <a:t>Are you working for excellence or for being special or for domination? </a:t>
            </a:r>
          </a:p>
          <a:p>
            <a:pPr marL="457200" indent="-457200">
              <a:buFont typeface="Symbol" pitchFamily="18" charset="2"/>
              <a:buAutoNum type="arabicPeriod" startAt="5"/>
            </a:pPr>
            <a:endParaRPr altLang="en-US"/>
          </a:p>
          <a:p>
            <a:pPr marL="457200" indent="-457200">
              <a:buFont typeface="Symbol" pitchFamily="18" charset="2"/>
              <a:buAutoNum type="arabicPeriod" startAt="5"/>
            </a:pPr>
            <a:r>
              <a:rPr altLang="en-US"/>
              <a:t>Where would you draw the boundary between people who are related to you and people who are not related to you?</a:t>
            </a:r>
          </a:p>
          <a:p>
            <a:pPr marL="457200" indent="-457200">
              <a:buFont typeface="Symbol" pitchFamily="18" charset="2"/>
              <a:buAutoNum type="arabicPeriod" startAt="5"/>
            </a:pPr>
            <a:endParaRPr altLang="en-US"/>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
            <a:extLst>
              <a:ext uri="{FF2B5EF4-FFF2-40B4-BE49-F238E27FC236}">
                <a16:creationId xmlns:a16="http://schemas.microsoft.com/office/drawing/2014/main" id="{2DD05BDD-B754-423B-A1A8-5661D4D2D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92" t="12222" r="13692" b="12222"/>
          <a:stretch>
            <a:fillRect/>
          </a:stretch>
        </p:blipFill>
        <p:spPr bwMode="auto">
          <a:xfrm>
            <a:off x="2679700" y="-12700"/>
            <a:ext cx="67691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8630FA1-EBC1-4D2F-9D67-3B46C3CCE90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Assignment for Today</a:t>
            </a:r>
          </a:p>
        </p:txBody>
      </p:sp>
      <p:sp>
        <p:nvSpPr>
          <p:cNvPr id="37891" name="Text Placeholder 2">
            <a:extLst>
              <a:ext uri="{FF2B5EF4-FFF2-40B4-BE49-F238E27FC236}">
                <a16:creationId xmlns:a16="http://schemas.microsoft.com/office/drawing/2014/main" id="{1D3FCF81-8AFE-4675-8610-8CC9C3EB494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Each person has a different level of competence. There are many differences. But with these differences, what program can you make to ensure complementariness with every member of the family?</a:t>
            </a:r>
          </a:p>
          <a:p>
            <a:pPr marL="0" indent="0">
              <a:buFont typeface="Symbol" pitchFamily="18" charset="2"/>
              <a:buNone/>
            </a:pPr>
            <a:endParaRPr altLang="en-US"/>
          </a:p>
          <a:p>
            <a:pPr marL="0" indent="0">
              <a:buFont typeface="Symbol" pitchFamily="18" charset="2"/>
              <a:buNone/>
            </a:pPr>
            <a:r>
              <a:rPr altLang="en-US">
                <a:solidFill>
                  <a:srgbClr val="FF0000"/>
                </a:solidFill>
              </a:rPr>
              <a:t>(Write a letter of Gratitude)  </a:t>
            </a:r>
            <a:endParaRPr lang="en-IN" altLang="en-US" dirty="0">
              <a:solidFill>
                <a:srgbClr val="FF0000"/>
              </a:solidFill>
            </a:endParaRPr>
          </a:p>
          <a:p>
            <a:pPr marL="0" indent="0">
              <a:buFont typeface="Symbol" pitchFamily="18" charset="2"/>
              <a:buNone/>
            </a:pPr>
            <a:r>
              <a:rPr altLang="en-US"/>
              <a:t> </a:t>
            </a:r>
            <a:endParaRPr lang="en-IN" altLang="en-US" dirty="0"/>
          </a:p>
          <a:p>
            <a:pPr marL="0" indent="0">
              <a:buFont typeface="Symbol" pitchFamily="18" charset="2"/>
              <a:buNone/>
            </a:pPr>
            <a:r>
              <a:rPr altLang="en-US"/>
              <a:t>What program can you make in the institution to promote the effort for excellence in the students (and not competition)?</a:t>
            </a:r>
            <a:endParaRPr lang="en-IN" altLang="en-US" dirty="0"/>
          </a:p>
          <a:p>
            <a:pPr marL="0" indent="0">
              <a:buFont typeface="Symbol" pitchFamily="18" charset="2"/>
              <a:buNone/>
            </a:pPr>
            <a:r>
              <a:rPr altLang="en-US"/>
              <a:t>(In excellence, one helps to bring the other to his/her level, in competition, s(he) hinders the other from reaching to his/her level)</a:t>
            </a:r>
            <a:endParaRPr lang="en-IN" altLang="en-US" dirty="0"/>
          </a:p>
          <a:p>
            <a:pPr marL="0" indent="0">
              <a:buFont typeface="Symbol" pitchFamily="18" charset="2"/>
              <a:buNone/>
            </a:pPr>
            <a:endParaRPr lang="en-IN" altLang="en-US" dirty="0"/>
          </a:p>
          <a:p>
            <a:pPr marL="0" indent="0">
              <a:buFont typeface="Symbol" pitchFamily="18" charset="2"/>
              <a:buNone/>
            </a:pPr>
            <a:r>
              <a:rPr altLang="en-US"/>
              <a:t>What efforts can be made in the institution to help the students understand the true meaning of love?</a:t>
            </a:r>
            <a:endParaRPr lang="en-IN" altLang="en-US" dirty="0"/>
          </a:p>
          <a:p>
            <a:pPr marL="0" indent="0">
              <a:buFont typeface="Symbol" pitchFamily="18" charset="2"/>
              <a:buNone/>
            </a:pPr>
            <a:endParaRPr lang="en-I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1D6195B-DBEF-4A5F-9E8C-D1E04855A24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Self Reflection</a:t>
            </a:r>
          </a:p>
        </p:txBody>
      </p:sp>
      <p:sp>
        <p:nvSpPr>
          <p:cNvPr id="38915" name="Text Placeholder 2">
            <a:extLst>
              <a:ext uri="{FF2B5EF4-FFF2-40B4-BE49-F238E27FC236}">
                <a16:creationId xmlns:a16="http://schemas.microsoft.com/office/drawing/2014/main" id="{19EFD1AB-E930-42AC-977C-9BA3E1FB520B}"/>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altLang="en-US"/>
              <a:t>In education, which feelings are essential in the teacher and in the student?</a:t>
            </a:r>
          </a:p>
          <a:p>
            <a:pPr marL="457200" indent="-457200">
              <a:buFont typeface="Calibri" panose="020F0502020204030204" pitchFamily="34" charset="0"/>
              <a:buAutoNum type="arabicPeriod"/>
            </a:pPr>
            <a:r>
              <a:rPr altLang="en-US"/>
              <a:t>Make a list of people you have a feeling of gratitude.</a:t>
            </a:r>
          </a:p>
          <a:p>
            <a:pPr marL="457200" indent="-457200">
              <a:buFont typeface="Calibri" panose="020F0502020204030204" pitchFamily="34" charset="0"/>
              <a:buAutoNum type="arabicPeriod"/>
            </a:pPr>
            <a:r>
              <a:rPr lang="en-IN" altLang="en-US"/>
              <a:t>Is love about sensation or about feeling in relationship?</a:t>
            </a:r>
          </a:p>
          <a:p>
            <a:pPr marL="457200" indent="-457200">
              <a:buFont typeface="Calibri" panose="020F0502020204030204" pitchFamily="34" charset="0"/>
              <a:buAutoNum type="arabicPeriod"/>
            </a:pPr>
            <a:r>
              <a:rPr lang="en-IN" altLang="en-US"/>
              <a:t>What is justice? Is it to be ensured between 2 persons, then in family and so on or can it be enforced from outside?</a:t>
            </a:r>
          </a:p>
          <a:p>
            <a:pPr marL="457200" indent="-457200">
              <a:buFont typeface="Calibri" panose="020F0502020204030204" pitchFamily="34" charset="0"/>
              <a:buAutoNum type="arabicPeriod"/>
            </a:pPr>
            <a:r>
              <a:rPr altLang="en-US"/>
              <a:t>What is the role of physical facility in understanding the right feelings and in the fulfillment of right feelings?</a:t>
            </a:r>
          </a:p>
          <a:p>
            <a:pPr marL="457200" indent="-457200">
              <a:buFont typeface="Calibri" panose="020F0502020204030204" pitchFamily="34" charset="0"/>
              <a:buAutoNum type="arabicPeriod"/>
            </a:pPr>
            <a:r>
              <a:rPr altLang="en-US"/>
              <a:t>In relationship, where would you start?</a:t>
            </a:r>
          </a:p>
          <a:p>
            <a:pPr lvl="2"/>
            <a:r>
              <a:rPr altLang="en-US" sz="2200"/>
              <a:t>Expect right feelings from the other</a:t>
            </a:r>
          </a:p>
          <a:p>
            <a:pPr lvl="2"/>
            <a:r>
              <a:rPr altLang="en-US" sz="2200"/>
              <a:t>Take responsibility to understand relationship, ensure right feelings in yourself and express them to the other</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2D1B931-4E2F-473F-B813-7A075DE384F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Self Reflection</a:t>
            </a:r>
            <a:endParaRPr lang="en-US" altLang="en-US" sz="2800">
              <a:latin typeface="Kruti Dev 010" pitchFamily="2" charset="0"/>
            </a:endParaRPr>
          </a:p>
        </p:txBody>
      </p:sp>
      <p:sp>
        <p:nvSpPr>
          <p:cNvPr id="11267" name="Content Placeholder 3">
            <a:extLst>
              <a:ext uri="{FF2B5EF4-FFF2-40B4-BE49-F238E27FC236}">
                <a16:creationId xmlns:a16="http://schemas.microsoft.com/office/drawing/2014/main" id="{380DAA7A-650B-4508-80FE-88E5B48AFA3D}"/>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Arial" panose="020B0604020202020204" pitchFamily="34" charset="0"/>
              <a:buNone/>
              <a:defRPr/>
            </a:pPr>
            <a:r>
              <a:t>Check whether you have a feeling of gratitude for those who have made effort for your excellence in your life…</a:t>
            </a:r>
          </a:p>
          <a:p>
            <a:pPr>
              <a:buFont typeface="Arial" panose="020B0604020202020204" pitchFamily="34" charset="0"/>
              <a:buNone/>
              <a:defRPr/>
            </a:pPr>
            <a:endParaRPr/>
          </a:p>
          <a:p>
            <a:pPr marL="457200" indent="-457200">
              <a:buFont typeface="Symbol" pitchFamily="18" charset="2"/>
              <a:buNone/>
              <a:defRPr/>
            </a:pPr>
            <a:r>
              <a:t>1.	Are you able to appreciate both –”what has been done” as well as ”what has not been done” (the complete picture)?			or 							</a:t>
            </a:r>
          </a:p>
          <a:p>
            <a:pPr marL="457200" indent="-457200">
              <a:buFont typeface="Symbol" pitchFamily="18" charset="2"/>
              <a:buNone/>
              <a:defRPr/>
            </a:pPr>
            <a:r>
              <a:rPr>
                <a:solidFill>
                  <a:srgbClr val="FF0000"/>
                </a:solidFill>
              </a:rPr>
              <a:t>	are you mostly focused on “what has not been done”?</a:t>
            </a:r>
          </a:p>
          <a:p>
            <a:pPr marL="457200" indent="-457200">
              <a:buFont typeface="Symbol" pitchFamily="18" charset="2"/>
              <a:buNone/>
              <a:defRPr/>
            </a:pPr>
            <a:endParaRPr/>
          </a:p>
          <a:p>
            <a:pPr marL="457200" indent="-457200">
              <a:buFont typeface="Symbol" pitchFamily="18" charset="2"/>
              <a:buNone/>
              <a:defRPr/>
            </a:pPr>
            <a:r>
              <a:t>2.	Do you have a feeling of gratitude for the other – continuous		or </a:t>
            </a:r>
          </a:p>
          <a:p>
            <a:pPr marL="457200" indent="-457200">
              <a:buFont typeface="Symbol" pitchFamily="18" charset="2"/>
              <a:buNone/>
              <a:defRPr/>
            </a:pPr>
            <a:r>
              <a:t>	</a:t>
            </a:r>
            <a:r>
              <a:rPr>
                <a:solidFill>
                  <a:srgbClr val="FF0000"/>
                </a:solidFill>
              </a:rPr>
              <a:t>the feeing of gratitude comes and goes?</a:t>
            </a:r>
          </a:p>
          <a:p>
            <a:pPr marL="457200" indent="-457200">
              <a:buFont typeface="Symbol" pitchFamily="18" charset="2"/>
              <a:buNone/>
              <a:defRPr/>
            </a:pPr>
            <a:endParaRPr/>
          </a:p>
          <a:p>
            <a:pPr marL="457200" indent="-457200">
              <a:buFont typeface="Symbol" pitchFamily="18" charset="2"/>
              <a:buNone/>
              <a:defRPr/>
            </a:pPr>
            <a:r>
              <a:t>3.	Are you making effort for “ensuring the right feelings in yourself and expressing them to the other” 						or </a:t>
            </a:r>
          </a:p>
          <a:p>
            <a:pPr marL="457200" indent="-457200">
              <a:buFont typeface="Symbol" pitchFamily="18" charset="2"/>
              <a:buNone/>
              <a:defRPr/>
            </a:pPr>
            <a:r>
              <a:rPr>
                <a:solidFill>
                  <a:srgbClr val="FF0000"/>
                </a:solidFill>
              </a:rPr>
              <a:t>	are you “expecting these feelings from the other”?</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F6798BDA-98B4-4BC9-B015-CD9F1BF814D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41987" name="Text Placeholder 3">
            <a:extLst>
              <a:ext uri="{FF2B5EF4-FFF2-40B4-BE49-F238E27FC236}">
                <a16:creationId xmlns:a16="http://schemas.microsoft.com/office/drawing/2014/main" id="{293134C2-A43F-4546-9665-51BC1E31995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startAt="5"/>
            </a:pPr>
            <a:r>
              <a:rPr altLang="en-US"/>
              <a:t>Are you working for excellence or for being special or for domination? </a:t>
            </a:r>
          </a:p>
          <a:p>
            <a:pPr marL="457200" indent="-457200">
              <a:buFont typeface="Symbol" pitchFamily="18" charset="2"/>
              <a:buAutoNum type="arabicPeriod" startAt="5"/>
            </a:pPr>
            <a:endParaRPr altLang="en-US"/>
          </a:p>
          <a:p>
            <a:pPr marL="457200" indent="-457200">
              <a:buFont typeface="Symbol" pitchFamily="18" charset="2"/>
              <a:buAutoNum type="arabicPeriod" startAt="5"/>
            </a:pPr>
            <a:r>
              <a:rPr altLang="en-US"/>
              <a:t>Where would you draw the boundary between people who are related to you and people who are not related to you?</a:t>
            </a:r>
          </a:p>
          <a:p>
            <a:pPr marL="457200" indent="-457200">
              <a:buFont typeface="Symbol" pitchFamily="18" charset="2"/>
              <a:buAutoNum type="arabicPeriod" startAt="5"/>
            </a:pPr>
            <a:endParaRPr alt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239DF2A-3352-41CE-A38A-6F934876579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Observing, Understanding Relationship, Feeling</a:t>
            </a:r>
            <a:endParaRPr lang="en-IN" altLang="en-US" b="0">
              <a:solidFill>
                <a:srgbClr val="FF0000"/>
              </a:solidFill>
            </a:endParaRPr>
          </a:p>
        </p:txBody>
      </p:sp>
      <p:sp>
        <p:nvSpPr>
          <p:cNvPr id="12291" name="Text Placeholder 2">
            <a:extLst>
              <a:ext uri="{FF2B5EF4-FFF2-40B4-BE49-F238E27FC236}">
                <a16:creationId xmlns:a16="http://schemas.microsoft.com/office/drawing/2014/main" id="{28A7371E-0D76-4BD7-AC7A-ED3789BA2003}"/>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dirty="0"/>
              <a:t>When we pay attention to human-human relationship, the focal point is feeling, so we will pay attention to the feeling</a:t>
            </a:r>
            <a:endParaRPr lang="hi-IN" altLang="en-US" dirty="0"/>
          </a:p>
          <a:p>
            <a:pPr marL="0" indent="0">
              <a:buFont typeface="Symbol" pitchFamily="18" charset="2"/>
              <a:buNone/>
              <a:defRPr/>
            </a:pPr>
            <a:endParaRPr lang="hi-IN" altLang="en-US" dirty="0"/>
          </a:p>
          <a:p>
            <a:pPr marL="457200" indent="-457200">
              <a:buFont typeface="+mj-lt"/>
              <a:buAutoNum type="arabicPeriod"/>
              <a:defRPr/>
            </a:pPr>
            <a:r>
              <a:rPr lang="en-IN" altLang="en-US" dirty="0"/>
              <a:t>Is the feeling that we are paying attention to</a:t>
            </a:r>
            <a:endParaRPr lang="hi-IN" altLang="en-US" dirty="0"/>
          </a:p>
          <a:p>
            <a:pPr lvl="2">
              <a:defRPr/>
            </a:pPr>
            <a:r>
              <a:rPr lang="en-IN" altLang="en-US" dirty="0"/>
              <a:t>Spontaneous or forced</a:t>
            </a:r>
            <a:r>
              <a:rPr lang="hi-IN" altLang="en-US" dirty="0"/>
              <a:t>?</a:t>
            </a:r>
          </a:p>
          <a:p>
            <a:pPr lvl="2">
              <a:defRPr/>
            </a:pPr>
            <a:r>
              <a:rPr lang="en-IN" altLang="en-US" dirty="0"/>
              <a:t>Natural or unnatural</a:t>
            </a:r>
            <a:r>
              <a:rPr lang="hi-IN" altLang="en-US" dirty="0"/>
              <a:t>?</a:t>
            </a:r>
          </a:p>
          <a:p>
            <a:pPr lvl="2">
              <a:defRPr/>
            </a:pPr>
            <a:r>
              <a:rPr lang="en-IN" altLang="en-US" dirty="0"/>
              <a:t>We want its continuity or not?</a:t>
            </a:r>
            <a:endParaRPr lang="hi-IN" altLang="en-US" dirty="0"/>
          </a:p>
          <a:p>
            <a:pPr marL="457200" indent="-457200">
              <a:buFont typeface="+mj-lt"/>
              <a:buAutoNum type="arabicPeriod"/>
              <a:defRPr/>
            </a:pPr>
            <a:r>
              <a:rPr lang="en-IN" altLang="en-US" dirty="0"/>
              <a:t>Has this feeling been ensured within me</a:t>
            </a:r>
            <a:r>
              <a:rPr lang="hi-IN" altLang="en-US" dirty="0"/>
              <a:t>? </a:t>
            </a:r>
          </a:p>
          <a:p>
            <a:pPr lvl="2">
              <a:defRPr/>
            </a:pPr>
            <a:r>
              <a:rPr lang="en-IN" altLang="en-US" dirty="0"/>
              <a:t>Have I understood it? Seen it?</a:t>
            </a:r>
            <a:r>
              <a:rPr lang="hi-IN" altLang="en-US" dirty="0"/>
              <a:t> </a:t>
            </a:r>
          </a:p>
          <a:p>
            <a:pPr lvl="2">
              <a:defRPr/>
            </a:pPr>
            <a:r>
              <a:rPr lang="en-IN" altLang="en-US" dirty="0"/>
              <a:t>Has this feeling been ensured in me or not</a:t>
            </a:r>
            <a:r>
              <a:rPr lang="hi-IN" altLang="en-US" dirty="0"/>
              <a:t>? </a:t>
            </a:r>
          </a:p>
          <a:p>
            <a:pPr lvl="2">
              <a:defRPr/>
            </a:pPr>
            <a:r>
              <a:rPr lang="en-IN" altLang="en-US" dirty="0"/>
              <a:t>Is there continuity of this feeling in me or not</a:t>
            </a:r>
            <a:r>
              <a:rPr lang="hi-IN" altLang="en-US" dirty="0"/>
              <a:t>?</a:t>
            </a:r>
          </a:p>
          <a:p>
            <a:pPr lvl="2">
              <a:defRPr/>
            </a:pPr>
            <a:r>
              <a:rPr lang="en-IN" altLang="en-US" dirty="0"/>
              <a:t>Explore if I have these feelings towards individual members of the family to start with, then with friends, with people we live with in the society, and ultimately with every human being</a:t>
            </a:r>
            <a:endParaRPr lang="hi-IN" altLang="en-US" dirty="0"/>
          </a:p>
          <a:p>
            <a:pPr marL="457200" indent="-457200">
              <a:buFont typeface="+mj-lt"/>
              <a:buAutoNum type="arabicPeriod"/>
              <a:defRPr/>
            </a:pPr>
            <a:r>
              <a:rPr lang="en-IN" altLang="en-US" dirty="0"/>
              <a:t>Am I able to express this feeling to the other in relationship</a:t>
            </a:r>
            <a:r>
              <a:rPr lang="hi-IN" altLang="en-US" dirty="0"/>
              <a:t>?</a:t>
            </a:r>
          </a:p>
          <a:p>
            <a:pPr marL="457200" indent="-457200">
              <a:buFont typeface="+mj-lt"/>
              <a:buAutoNum type="arabicPeriod"/>
              <a:defRPr/>
            </a:pPr>
            <a:r>
              <a:rPr lang="en-IN" altLang="en-US" dirty="0"/>
              <a:t>Is my feeling reaching the other or not?</a:t>
            </a:r>
            <a:r>
              <a:rPr lang="hi-IN" altLang="en-US" dirty="0"/>
              <a:t> </a:t>
            </a:r>
            <a:r>
              <a:rPr lang="en-IN" altLang="en-US" dirty="0"/>
              <a:t>Are they able to receive it or not</a:t>
            </a:r>
            <a:r>
              <a:rPr lang="hi-IN" altLang="en-US" dirty="0"/>
              <a:t>? </a:t>
            </a:r>
            <a:r>
              <a:rPr lang="en-IN" altLang="en-US" dirty="0"/>
              <a:t>Are they able to rightly evaluate the feeling or not</a:t>
            </a:r>
            <a:r>
              <a:rPr lang="hi-IN" altLang="en-US" dirty="0"/>
              <a:t>?</a:t>
            </a:r>
          </a:p>
          <a:p>
            <a:pPr marL="457200" indent="-457200">
              <a:buFont typeface="+mj-lt"/>
              <a:buAutoNum type="arabicPeriod"/>
              <a:defRPr/>
            </a:pPr>
            <a:r>
              <a:rPr lang="en-IN" altLang="en-US" dirty="0"/>
              <a:t>With all that, is mutual happiness taking place or not</a:t>
            </a:r>
            <a:r>
              <a:rPr lang="hi-IN" altLang="en-US" dirty="0"/>
              <a:t>? </a:t>
            </a:r>
            <a:r>
              <a:rPr lang="en-IN" altLang="en-US" dirty="0"/>
              <a:t>Is mutual satisfaction being ensured or not</a:t>
            </a:r>
            <a:r>
              <a:rPr lang="hi-IN" alt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4">
            <a:extLst>
              <a:ext uri="{FF2B5EF4-FFF2-40B4-BE49-F238E27FC236}">
                <a16:creationId xmlns:a16="http://schemas.microsoft.com/office/drawing/2014/main" id="{D859A204-67A1-4C9C-A421-7E726283ECEB}"/>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16: Justice in Human-to-Human Relationship</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44035" name="Title 3">
            <a:extLst>
              <a:ext uri="{FF2B5EF4-FFF2-40B4-BE49-F238E27FC236}">
                <a16:creationId xmlns:a16="http://schemas.microsoft.com/office/drawing/2014/main" id="{37E49ACC-B377-45F4-A065-132E20AD1597}"/>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17491AE2-5B5B-4BFB-8741-3BE68DFD7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EE2533DE-0F2B-4135-A89F-DB36AB3AD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A265980-18E7-46C4-97F9-E55083921E1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Family – Justice, From Family to World Family (Undivided Society)</a:t>
            </a:r>
            <a:endParaRPr lang="en-GB" altLang="en-US"/>
          </a:p>
        </p:txBody>
      </p:sp>
      <p:sp>
        <p:nvSpPr>
          <p:cNvPr id="1028" name="Text Placeholder 2">
            <a:extLst>
              <a:ext uri="{FF2B5EF4-FFF2-40B4-BE49-F238E27FC236}">
                <a16:creationId xmlns:a16="http://schemas.microsoft.com/office/drawing/2014/main" id="{D203CA8D-EF47-4DE0-B6AF-C39535F7BB85}"/>
              </a:ext>
            </a:extLst>
          </p:cNvPr>
          <p:cNvSpPr>
            <a:spLocks noGrp="1"/>
          </p:cNvSpPr>
          <p:nvPr>
            <p:ph type="body" sz="quarter" idx="13"/>
          </p:nvPr>
        </p:nvSpPr>
        <p:spPr bwMode="auto">
          <a:xfrm>
            <a:off x="0" y="609600"/>
            <a:ext cx="12192000" cy="62484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buFont typeface="Calibri" pitchFamily="34" charset="0"/>
              <a:buAutoNum type="arabicPeriod"/>
              <a:defRPr/>
            </a:pPr>
            <a:r>
              <a:rPr lang="en-GB">
                <a:latin typeface="Arial" charset="0"/>
                <a:cs typeface="Arial" charset="0"/>
              </a:rPr>
              <a:t>Relationship is – between one self (I</a:t>
            </a:r>
            <a:r>
              <a:rPr lang="en-GB" baseline="-25000">
                <a:latin typeface="Arial" charset="0"/>
                <a:cs typeface="Arial" charset="0"/>
              </a:rPr>
              <a:t>1</a:t>
            </a:r>
            <a:r>
              <a:rPr lang="en-GB">
                <a:latin typeface="Arial" charset="0"/>
                <a:cs typeface="Arial" charset="0"/>
              </a:rPr>
              <a:t>) and other self (I</a:t>
            </a:r>
            <a:r>
              <a:rPr lang="en-GB" baseline="-25000">
                <a:latin typeface="Arial" charset="0"/>
                <a:cs typeface="Arial" charset="0"/>
              </a:rPr>
              <a:t>2</a:t>
            </a:r>
            <a:r>
              <a:rPr lang="en-GB">
                <a:latin typeface="Arial" charset="0"/>
                <a:cs typeface="Arial" charset="0"/>
              </a:rPr>
              <a:t>)</a:t>
            </a:r>
          </a:p>
          <a:p>
            <a:pPr marL="457200" indent="-457200">
              <a:buFont typeface="Calibri" pitchFamily="34" charset="0"/>
              <a:buAutoNum type="arabicPeriod"/>
              <a:defRPr/>
            </a:pPr>
            <a:r>
              <a:rPr lang="en-GB">
                <a:latin typeface="Arial" charset="0"/>
                <a:cs typeface="Arial" charset="0"/>
              </a:rPr>
              <a:t>There are feelings in relationship – in one self (I</a:t>
            </a:r>
            <a:r>
              <a:rPr lang="en-GB" baseline="-25000">
                <a:latin typeface="Arial" charset="0"/>
                <a:cs typeface="Arial" charset="0"/>
              </a:rPr>
              <a:t>1</a:t>
            </a:r>
            <a:r>
              <a:rPr lang="en-GB">
                <a:latin typeface="Arial" charset="0"/>
                <a:cs typeface="Arial" charset="0"/>
              </a:rPr>
              <a:t>) for other self (I</a:t>
            </a:r>
            <a:r>
              <a:rPr lang="en-GB" baseline="-25000">
                <a:latin typeface="Arial" charset="0"/>
                <a:cs typeface="Arial" charset="0"/>
              </a:rPr>
              <a:t>2</a:t>
            </a:r>
            <a:r>
              <a:rPr lang="en-GB">
                <a:latin typeface="Arial" charset="0"/>
                <a:cs typeface="Arial" charset="0"/>
              </a:rPr>
              <a:t>)</a:t>
            </a:r>
          </a:p>
          <a:p>
            <a:pPr marL="457200" indent="-457200">
              <a:buFont typeface="Calibri" pitchFamily="34" charset="0"/>
              <a:buAutoNum type="arabicPeriod"/>
              <a:defRPr/>
            </a:pPr>
            <a:r>
              <a:rPr lang="en-GB">
                <a:latin typeface="Arial" charset="0"/>
                <a:cs typeface="Arial" charset="0"/>
              </a:rPr>
              <a:t>These feelings can be recognized – they are definite (9 Feelings)</a:t>
            </a:r>
          </a:p>
          <a:p>
            <a:pPr marL="457200" indent="-457200">
              <a:buFont typeface="Calibri" pitchFamily="34" charset="0"/>
              <a:buAutoNum type="arabicPeriod"/>
              <a:defRPr/>
            </a:pPr>
            <a:r>
              <a:rPr lang="en-GB">
                <a:latin typeface="Arial" charset="0"/>
                <a:cs typeface="Arial" charset="0"/>
              </a:rPr>
              <a:t>Their fulfilment, evaluation leads to mutual happiness</a:t>
            </a:r>
          </a:p>
          <a:p>
            <a:pPr marL="457200" indent="-457200">
              <a:buFont typeface="Symbol" pitchFamily="18" charset="2"/>
              <a:buNone/>
              <a:defRPr/>
            </a:pPr>
            <a:endParaRPr sz="900">
              <a:latin typeface="Arial" charset="0"/>
              <a:cs typeface="Arial" charset="0"/>
            </a:endParaRPr>
          </a:p>
          <a:p>
            <a:pPr marL="457200" indent="-457200">
              <a:buFont typeface="Symbol" pitchFamily="18" charset="2"/>
              <a:buNone/>
              <a:defRPr/>
            </a:pPr>
            <a:r>
              <a:rPr>
                <a:latin typeface="Arial" charset="0"/>
                <a:cs typeface="Arial" charset="0"/>
              </a:rPr>
              <a:t>Feelings in relationship:</a:t>
            </a: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r>
              <a:rPr>
                <a:latin typeface="Arial" charset="0"/>
                <a:cs typeface="Arial" charset="0"/>
              </a:rPr>
              <a:t>Justice = Recognition, Fulfillment &amp; Evaluation of </a:t>
            </a:r>
          </a:p>
          <a:p>
            <a:pPr marL="457200" indent="-457200">
              <a:buFont typeface="Symbol" pitchFamily="18" charset="2"/>
              <a:buNone/>
              <a:defRPr/>
            </a:pPr>
            <a:r>
              <a:rPr>
                <a:latin typeface="Arial" charset="0"/>
                <a:cs typeface="Arial" charset="0"/>
              </a:rPr>
              <a:t>	Human-Human Relationship, leading to Mutual Happiness</a:t>
            </a:r>
          </a:p>
          <a:p>
            <a:pPr marL="457200" indent="-457200">
              <a:buFont typeface="Symbol" pitchFamily="18" charset="2"/>
              <a:buNone/>
              <a:defRPr/>
            </a:pPr>
            <a:endParaRPr sz="900"/>
          </a:p>
          <a:p>
            <a:pPr marL="457200" indent="-457200">
              <a:buFont typeface="Symbol" pitchFamily="18" charset="2"/>
              <a:buNone/>
              <a:defRPr/>
            </a:pPr>
            <a:r>
              <a:t>Justice </a:t>
            </a:r>
            <a:r>
              <a:rPr>
                <a:sym typeface="Wingdings" pitchFamily="2" charset="2"/>
              </a:rPr>
              <a:t></a:t>
            </a:r>
            <a:r>
              <a:t> from Family to World Family </a:t>
            </a:r>
          </a:p>
          <a:p>
            <a:pPr marL="457200" indent="-457200">
              <a:buFont typeface="Symbol" pitchFamily="18" charset="2"/>
              <a:buNone/>
              <a:defRPr/>
            </a:pPr>
            <a:r>
              <a:rPr>
                <a:sym typeface="Wingdings" pitchFamily="2" charset="2"/>
              </a:rPr>
              <a:t>		 </a:t>
            </a:r>
            <a:r>
              <a:t>Undivided Society </a:t>
            </a:r>
            <a:r>
              <a:rPr sz="2800">
                <a:solidFill>
                  <a:srgbClr val="1E00AA"/>
                </a:solidFill>
                <a:latin typeface="Kruti Dev 010" pitchFamily="2" charset="0"/>
              </a:rPr>
              <a:t>¼v[</a:t>
            </a:r>
            <a:r>
              <a:rPr sz="2800" err="1">
                <a:solidFill>
                  <a:srgbClr val="1E00AA"/>
                </a:solidFill>
                <a:latin typeface="Kruti Dev 010" pitchFamily="2" charset="0"/>
              </a:rPr>
              <a:t>k.M</a:t>
            </a:r>
            <a:r>
              <a:rPr sz="2800">
                <a:solidFill>
                  <a:srgbClr val="1E00AA"/>
                </a:solidFill>
                <a:latin typeface="Kruti Dev 010" pitchFamily="2" charset="0"/>
              </a:rPr>
              <a:t> lekt½</a:t>
            </a:r>
            <a:endParaRPr lang="en-GB">
              <a:latin typeface="Arial" charset="0"/>
              <a:cs typeface="Arial" charset="0"/>
              <a:hlinkClick r:id="rId2" action="ppaction://hlinkpres?slideindex=1&amp;slidetitle="/>
            </a:endParaRPr>
          </a:p>
        </p:txBody>
      </p:sp>
      <p:grpSp>
        <p:nvGrpSpPr>
          <p:cNvPr id="46084" name="Group 6">
            <a:extLst>
              <a:ext uri="{FF2B5EF4-FFF2-40B4-BE49-F238E27FC236}">
                <a16:creationId xmlns:a16="http://schemas.microsoft.com/office/drawing/2014/main" id="{3DB5BFB9-DAC3-45A7-82A1-7B723BFC3E04}"/>
              </a:ext>
            </a:extLst>
          </p:cNvPr>
          <p:cNvGrpSpPr>
            <a:grpSpLocks/>
          </p:cNvGrpSpPr>
          <p:nvPr/>
        </p:nvGrpSpPr>
        <p:grpSpPr bwMode="auto">
          <a:xfrm>
            <a:off x="512763" y="2667000"/>
            <a:ext cx="7210425" cy="2138363"/>
            <a:chOff x="381000" y="3195232"/>
            <a:chExt cx="7210647" cy="2138768"/>
          </a:xfrm>
        </p:grpSpPr>
        <p:sp>
          <p:nvSpPr>
            <p:cNvPr id="46086" name="Content Placeholder 4">
              <a:extLst>
                <a:ext uri="{FF2B5EF4-FFF2-40B4-BE49-F238E27FC236}">
                  <a16:creationId xmlns:a16="http://schemas.microsoft.com/office/drawing/2014/main" id="{4831EC21-7E56-4556-9D56-84F95E65A25B}"/>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panose="020B0604020202020204" pitchFamily="34"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Guidance</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okRlY;</a:t>
              </a:r>
            </a:p>
          </p:txBody>
        </p:sp>
        <p:sp>
          <p:nvSpPr>
            <p:cNvPr id="46087" name="Content Placeholder 5">
              <a:extLst>
                <a:ext uri="{FF2B5EF4-FFF2-40B4-BE49-F238E27FC236}">
                  <a16:creationId xmlns:a16="http://schemas.microsoft.com/office/drawing/2014/main" id="{02F2CF6A-A14D-4115-84C0-9836C93F5604}"/>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46085" name="Picture 7">
            <a:extLst>
              <a:ext uri="{FF2B5EF4-FFF2-40B4-BE49-F238E27FC236}">
                <a16:creationId xmlns:a16="http://schemas.microsoft.com/office/drawing/2014/main" id="{FF82E737-C7BC-4476-9D70-37DF656BD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073275"/>
            <a:ext cx="3741738"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3A73810-6BF7-4D5A-A151-A42888FEBAD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Feelings in Relationship: Expression of Truth, </a:t>
            </a:r>
            <a:r>
              <a:rPr lang="en-US" altLang="en-US">
                <a:sym typeface="Wingdings" panose="05000000000000000000" pitchFamily="2" charset="2"/>
              </a:rPr>
              <a:t>Love and Compassion</a:t>
            </a:r>
            <a:endParaRPr lang="en-US" altLang="en-US"/>
          </a:p>
        </p:txBody>
      </p:sp>
      <p:sp>
        <p:nvSpPr>
          <p:cNvPr id="3" name="Text Placeholder 2">
            <a:extLst>
              <a:ext uri="{FF2B5EF4-FFF2-40B4-BE49-F238E27FC236}">
                <a16:creationId xmlns:a16="http://schemas.microsoft.com/office/drawing/2014/main" id="{337F465A-0FD8-412B-A9FF-987E41157BD9}"/>
              </a:ext>
            </a:extLst>
          </p:cNvPr>
          <p:cNvSpPr>
            <a:spLocks noGrp="1"/>
          </p:cNvSpPr>
          <p:nvPr>
            <p:ph type="body" sz="quarter" idx="13"/>
          </p:nvPr>
        </p:nvSpPr>
        <p:spPr/>
        <p:txBody>
          <a:bodyPr>
            <a:normAutofit lnSpcReduction="10000"/>
          </a:bodyPr>
          <a:lstStyle/>
          <a:p>
            <a:pPr>
              <a:buFont typeface="Symbol" pitchFamily="18" charset="2"/>
              <a:buNone/>
              <a:defRPr/>
            </a:pPr>
            <a:r>
              <a:rPr sz="1800" b="1"/>
              <a:t>Trust </a:t>
            </a:r>
            <a:r>
              <a:rPr sz="1800"/>
              <a:t>		</a:t>
            </a:r>
            <a:r>
              <a:rPr sz="2400" err="1">
                <a:latin typeface="Kruti Dev 010" pitchFamily="2" charset="0"/>
              </a:rPr>
              <a:t>fo”okl</a:t>
            </a:r>
            <a:r>
              <a:rPr sz="2400">
                <a:latin typeface="Kruti Dev 010" pitchFamily="2" charset="0"/>
              </a:rPr>
              <a:t> </a:t>
            </a:r>
            <a:r>
              <a:rPr sz="1800"/>
              <a:t>	I am assured that the other intends my happiness &amp; prosperity. The other is similar to me. </a:t>
            </a:r>
          </a:p>
          <a:p>
            <a:pPr>
              <a:buFont typeface="Symbol" pitchFamily="18" charset="2"/>
              <a:buNone/>
              <a:defRPr/>
            </a:pPr>
            <a:r>
              <a:rPr sz="1800"/>
              <a:t>				I have a feeling of being related to the other</a:t>
            </a:r>
          </a:p>
          <a:p>
            <a:pPr>
              <a:buFont typeface="Symbol" pitchFamily="18" charset="2"/>
              <a:buNone/>
              <a:defRPr/>
            </a:pPr>
            <a:r>
              <a:rPr sz="1800">
                <a:solidFill>
                  <a:srgbClr val="FF0000"/>
                </a:solidFill>
              </a:rPr>
              <a:t>Foundation Value	</a:t>
            </a:r>
            <a:r>
              <a:rPr sz="2400" err="1">
                <a:solidFill>
                  <a:srgbClr val="FF0000"/>
                </a:solidFill>
                <a:latin typeface="Kruti Dev 010" pitchFamily="2" charset="0"/>
              </a:rPr>
              <a:t>vk</a:t>
            </a:r>
            <a:r>
              <a:rPr sz="2400">
                <a:solidFill>
                  <a:srgbClr val="FF0000"/>
                </a:solidFill>
                <a:latin typeface="Kruti Dev 010" pitchFamily="2" charset="0"/>
              </a:rPr>
              <a:t>/</a:t>
            </a:r>
            <a:r>
              <a:rPr sz="2400" err="1">
                <a:solidFill>
                  <a:srgbClr val="FF0000"/>
                </a:solidFill>
                <a:latin typeface="Kruti Dev 010" pitchFamily="2" charset="0"/>
              </a:rPr>
              <a:t>kkj</a:t>
            </a:r>
            <a:r>
              <a:rPr sz="2400">
                <a:solidFill>
                  <a:srgbClr val="FF0000"/>
                </a:solidFill>
                <a:latin typeface="Kruti Dev 010" pitchFamily="2" charset="0"/>
              </a:rPr>
              <a:t> </a:t>
            </a:r>
            <a:r>
              <a:rPr sz="2400" err="1">
                <a:solidFill>
                  <a:srgbClr val="FF0000"/>
                </a:solidFill>
                <a:latin typeface="Kruti Dev 010" pitchFamily="2" charset="0"/>
              </a:rPr>
              <a:t>ewY</a:t>
            </a:r>
            <a:r>
              <a:rPr sz="2400">
                <a:solidFill>
                  <a:srgbClr val="FF0000"/>
                </a:solidFill>
                <a:latin typeface="Kruti Dev 010" pitchFamily="2" charset="0"/>
              </a:rPr>
              <a:t>;</a:t>
            </a:r>
            <a:endParaRPr sz="1800"/>
          </a:p>
          <a:p>
            <a:pPr>
              <a:buFont typeface="Symbol" pitchFamily="18" charset="2"/>
              <a:buNone/>
              <a:defRPr/>
            </a:pPr>
            <a:endParaRPr sz="700"/>
          </a:p>
          <a:p>
            <a:pPr>
              <a:buFont typeface="Symbol" pitchFamily="18" charset="2"/>
              <a:buNone/>
              <a:defRPr/>
            </a:pPr>
            <a:endParaRPr sz="1100" b="1"/>
          </a:p>
          <a:p>
            <a:pPr>
              <a:buFont typeface="Symbol" pitchFamily="18" charset="2"/>
              <a:buNone/>
              <a:defRPr/>
            </a:pPr>
            <a:r>
              <a:rPr sz="1800" b="1"/>
              <a:t>Respect</a:t>
            </a:r>
            <a:r>
              <a:rPr sz="1800"/>
              <a:t> 	</a:t>
            </a:r>
            <a:r>
              <a:rPr sz="2400" err="1">
                <a:latin typeface="Kruti Dev 010" pitchFamily="2" charset="0"/>
              </a:rPr>
              <a:t>lEeku</a:t>
            </a:r>
            <a:r>
              <a:rPr sz="1800"/>
              <a:t>	Right evaluation. We can make effort together.</a:t>
            </a:r>
          </a:p>
          <a:p>
            <a:pPr>
              <a:buFont typeface="Symbol" pitchFamily="18" charset="2"/>
              <a:buNone/>
              <a:defRPr/>
            </a:pPr>
            <a:r>
              <a:rPr sz="1800"/>
              <a:t>				We are complementary to each other.</a:t>
            </a:r>
          </a:p>
          <a:p>
            <a:pPr>
              <a:buFont typeface="Symbol" pitchFamily="18" charset="2"/>
              <a:buNone/>
              <a:defRPr/>
            </a:pPr>
            <a:r>
              <a:rPr sz="1800" b="1"/>
              <a:t>Affection</a:t>
            </a:r>
            <a:r>
              <a:rPr sz="1800"/>
              <a:t>	</a:t>
            </a:r>
            <a:r>
              <a:rPr sz="2400" err="1">
                <a:latin typeface="Kruti Dev 010" pitchFamily="2" charset="0"/>
              </a:rPr>
              <a:t>Lusg</a:t>
            </a:r>
            <a:r>
              <a:rPr sz="1800"/>
              <a:t>	Acceptance of the other as one’s relative</a:t>
            </a:r>
          </a:p>
          <a:p>
            <a:pPr>
              <a:buFont typeface="Symbol" pitchFamily="18" charset="2"/>
              <a:buNone/>
              <a:defRPr/>
            </a:pPr>
            <a:r>
              <a:rPr sz="1800" b="1"/>
              <a:t>Care </a:t>
            </a:r>
            <a:r>
              <a:rPr sz="1800"/>
              <a:t>		</a:t>
            </a:r>
            <a:r>
              <a:rPr sz="2400" err="1">
                <a:latin typeface="Kruti Dev 010" pitchFamily="2" charset="0"/>
              </a:rPr>
              <a:t>eerk</a:t>
            </a:r>
            <a:r>
              <a:rPr sz="1800"/>
              <a:t>	Responsibility &amp; commitment for nurturing and protecting the body of one’s relative</a:t>
            </a:r>
          </a:p>
          <a:p>
            <a:pPr>
              <a:buFont typeface="Symbol" pitchFamily="18" charset="2"/>
              <a:buNone/>
              <a:defRPr/>
            </a:pPr>
            <a:r>
              <a:rPr sz="1800" b="1"/>
              <a:t>Guidance</a:t>
            </a:r>
            <a:r>
              <a:rPr sz="1800"/>
              <a:t> 	</a:t>
            </a:r>
            <a:r>
              <a:rPr sz="2400" err="1">
                <a:latin typeface="Kruti Dev 010" pitchFamily="2" charset="0"/>
              </a:rPr>
              <a:t>okRlY</a:t>
            </a:r>
            <a:r>
              <a:rPr sz="2400">
                <a:latin typeface="Kruti Dev 010" pitchFamily="2" charset="0"/>
              </a:rPr>
              <a:t>;</a:t>
            </a:r>
            <a:r>
              <a:rPr sz="1800"/>
              <a:t>	Responsibility &amp; commitment for ensuring Right Understanding and Right Feeling</a:t>
            </a:r>
          </a:p>
          <a:p>
            <a:pPr>
              <a:buFont typeface="Symbol" pitchFamily="18" charset="2"/>
              <a:buNone/>
              <a:defRPr/>
            </a:pPr>
            <a:r>
              <a:rPr sz="1800"/>
              <a:t>				 in the self  of one’s relative</a:t>
            </a:r>
          </a:p>
          <a:p>
            <a:pPr>
              <a:buFont typeface="Symbol" pitchFamily="18" charset="2"/>
              <a:buNone/>
              <a:defRPr/>
            </a:pPr>
            <a:r>
              <a:rPr sz="1800" b="1"/>
              <a:t>Reverence</a:t>
            </a:r>
            <a:r>
              <a:rPr sz="1800"/>
              <a:t>	</a:t>
            </a:r>
            <a:r>
              <a:rPr sz="2400">
                <a:latin typeface="Kruti Dev 010" pitchFamily="2" charset="0"/>
              </a:rPr>
              <a:t>J)k</a:t>
            </a:r>
            <a:r>
              <a:rPr sz="1800"/>
              <a:t>	Acceptance for Excellence</a:t>
            </a:r>
          </a:p>
          <a:p>
            <a:pPr>
              <a:buFont typeface="Symbol" pitchFamily="18" charset="2"/>
              <a:buNone/>
              <a:defRPr/>
            </a:pPr>
            <a:r>
              <a:rPr sz="1800" b="1"/>
              <a:t>Glory</a:t>
            </a:r>
            <a:r>
              <a:rPr sz="1800"/>
              <a:t> 		</a:t>
            </a:r>
            <a:r>
              <a:rPr sz="2400" err="1">
                <a:latin typeface="Kruti Dev 010" pitchFamily="2" charset="0"/>
              </a:rPr>
              <a:t>xkSjo</a:t>
            </a:r>
            <a:r>
              <a:rPr sz="1800"/>
              <a:t>	Acceptance for those who have made effort for Excellence</a:t>
            </a:r>
          </a:p>
          <a:p>
            <a:pPr>
              <a:buFont typeface="Symbol" pitchFamily="18" charset="2"/>
              <a:buNone/>
              <a:defRPr/>
            </a:pPr>
            <a:r>
              <a:rPr sz="1800" b="1"/>
              <a:t>Gratitude</a:t>
            </a:r>
            <a:r>
              <a:rPr sz="1800"/>
              <a:t> 	</a:t>
            </a:r>
            <a:r>
              <a:rPr sz="2400">
                <a:latin typeface="Kruti Dev 010" pitchFamily="2" charset="0"/>
              </a:rPr>
              <a:t>—</a:t>
            </a:r>
            <a:r>
              <a:rPr sz="2400" err="1">
                <a:latin typeface="Kruti Dev 010" pitchFamily="2" charset="0"/>
              </a:rPr>
              <a:t>rKrk</a:t>
            </a:r>
            <a:r>
              <a:rPr sz="1800"/>
              <a:t>	Acceptance for those who have made effort for my Excellence</a:t>
            </a:r>
          </a:p>
          <a:p>
            <a:pPr>
              <a:buFont typeface="Symbol" pitchFamily="18" charset="2"/>
              <a:buNone/>
              <a:defRPr/>
            </a:pPr>
            <a:endParaRPr sz="1100"/>
          </a:p>
          <a:p>
            <a:pPr>
              <a:buFont typeface="Symbol" pitchFamily="18" charset="2"/>
              <a:buNone/>
              <a:defRPr/>
            </a:pPr>
            <a:r>
              <a:rPr sz="1800" b="1"/>
              <a:t>Love</a:t>
            </a:r>
            <a:r>
              <a:rPr sz="1800"/>
              <a:t> 		</a:t>
            </a:r>
            <a:r>
              <a:rPr sz="2400" err="1">
                <a:latin typeface="Kruti Dev 010" pitchFamily="2" charset="0"/>
              </a:rPr>
              <a:t>izse</a:t>
            </a:r>
            <a:r>
              <a:rPr sz="2400">
                <a:latin typeface="Kruti Dev 010" pitchFamily="2" charset="0"/>
              </a:rPr>
              <a:t> </a:t>
            </a:r>
            <a:r>
              <a:rPr sz="1800"/>
              <a:t>	The feeling of being related to all</a:t>
            </a:r>
          </a:p>
          <a:p>
            <a:pPr>
              <a:buFont typeface="Symbol" pitchFamily="18" charset="2"/>
              <a:buNone/>
              <a:defRPr/>
            </a:pPr>
            <a:r>
              <a:rPr sz="1800">
                <a:solidFill>
                  <a:srgbClr val="FF0000"/>
                </a:solidFill>
              </a:rPr>
              <a:t>Complete Value 	</a:t>
            </a:r>
            <a:r>
              <a:rPr sz="2400" err="1">
                <a:solidFill>
                  <a:srgbClr val="FF0000"/>
                </a:solidFill>
                <a:latin typeface="Kruti Dev 010" pitchFamily="2" charset="0"/>
              </a:rPr>
              <a:t>iw.kZ</a:t>
            </a:r>
            <a:r>
              <a:rPr sz="2400">
                <a:solidFill>
                  <a:srgbClr val="FF0000"/>
                </a:solidFill>
                <a:latin typeface="Kruti Dev 010" pitchFamily="2" charset="0"/>
              </a:rPr>
              <a:t> </a:t>
            </a:r>
            <a:r>
              <a:rPr sz="2400" err="1">
                <a:solidFill>
                  <a:srgbClr val="FF0000"/>
                </a:solidFill>
                <a:latin typeface="Kruti Dev 010" pitchFamily="2" charset="0"/>
              </a:rPr>
              <a:t>ewY</a:t>
            </a:r>
            <a:r>
              <a:rPr sz="2400">
                <a:solidFill>
                  <a:srgbClr val="FF0000"/>
                </a:solidFill>
                <a:latin typeface="Kruti Dev 010" pitchFamily="2" charset="0"/>
              </a:rPr>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6ED86AF-C318-4E12-A021-F9B22E88D63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8131" name="Text Placeholder 2">
            <a:extLst>
              <a:ext uri="{FF2B5EF4-FFF2-40B4-BE49-F238E27FC236}">
                <a16:creationId xmlns:a16="http://schemas.microsoft.com/office/drawing/2014/main" id="{9E0782CD-14CC-4AB4-AB3A-5B73D169219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4">
            <a:extLst>
              <a:ext uri="{FF2B5EF4-FFF2-40B4-BE49-F238E27FC236}">
                <a16:creationId xmlns:a16="http://schemas.microsoft.com/office/drawing/2014/main" id="{2C35C391-E948-4E72-BC8F-99F2286E0C0E}"/>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Justice in Human-to-Human Relationship</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49155" name="Title 3">
            <a:extLst>
              <a:ext uri="{FF2B5EF4-FFF2-40B4-BE49-F238E27FC236}">
                <a16:creationId xmlns:a16="http://schemas.microsoft.com/office/drawing/2014/main" id="{18293F1A-87C6-4D59-801D-88E9DD73214E}"/>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16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D1D6FD10-0F92-4B42-8309-D9A6CBA9296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Isn’t affection the same as attachment to one or few people?</a:t>
            </a:r>
          </a:p>
          <a:p>
            <a:endParaRPr lang="en-IN" altLang="en-US"/>
          </a:p>
          <a:p>
            <a:endParaRPr lang="en-IN" altLang="en-US"/>
          </a:p>
          <a:p>
            <a:endParaRPr lang="en-IN" altLang="en-US"/>
          </a:p>
          <a:p>
            <a:endParaRPr lang="en-IN" altLang="en-US"/>
          </a:p>
          <a:p>
            <a:endParaRPr lang="en-IN" altLang="en-US"/>
          </a:p>
          <a:p>
            <a:endParaRPr lang="en-IN" altLang="en-US"/>
          </a:p>
          <a:p>
            <a:r>
              <a:rPr lang="en-IN" altLang="en-US"/>
              <a:t>How would we recognise that someone has a feeling of affection for us? Could you give us some indicators of affection?</a:t>
            </a:r>
          </a:p>
          <a:p>
            <a:endParaRPr lang="en-US" altLang="en-US"/>
          </a:p>
          <a:p>
            <a:endParaRPr lang="en-IN" altLang="en-US"/>
          </a:p>
        </p:txBody>
      </p:sp>
      <p:sp>
        <p:nvSpPr>
          <p:cNvPr id="50179" name="Content Placeholder 2">
            <a:extLst>
              <a:ext uri="{FF2B5EF4-FFF2-40B4-BE49-F238E27FC236}">
                <a16:creationId xmlns:a16="http://schemas.microsoft.com/office/drawing/2014/main" id="{A8DD9836-189C-42E1-AC91-CC753BA4E6C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Affection is the feeling of being related to the other. Attachment, however, indicates that we have over-evaluated the relationship and we have become dependent on the other for our happiness. Affection is born out of my understanding of relationship and this makes us self-dependent and having commitment for the other. </a:t>
            </a:r>
          </a:p>
          <a:p>
            <a:endParaRPr lang="en-IN" altLang="en-US"/>
          </a:p>
          <a:p>
            <a:r>
              <a:rPr lang="en-IN" altLang="en-US"/>
              <a:t>When we have feeling of affection for someone, we have the commitment for the fulfillment towards him. This commitment shows up in the form being responsible towards the wellbeing of the relative, both at the level of self as well as body. So, we work for ensuring right understanding and feeling in the self (guidance) and for ensuring the health of the body (care) of my relative. </a:t>
            </a:r>
          </a:p>
        </p:txBody>
      </p:sp>
      <p:sp>
        <p:nvSpPr>
          <p:cNvPr id="50180" name="Title 3">
            <a:extLst>
              <a:ext uri="{FF2B5EF4-FFF2-40B4-BE49-F238E27FC236}">
                <a16:creationId xmlns:a16="http://schemas.microsoft.com/office/drawing/2014/main" id="{C86917BF-4238-4CA4-A360-4AE6BBEA4A9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8A313C5B-6D12-4CE5-9293-03037FE1F6DE}"/>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50028490-0D08-4826-AD26-03863D9A7D4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You are saying lack of affection is jealousy but I find that there are some people for whom I don’t have a feeling of affection, but I am not jealous of them either. What would you call this?</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What is the difference between affection and love</a:t>
            </a:r>
          </a:p>
          <a:p>
            <a:endParaRPr lang="en-US" altLang="en-US"/>
          </a:p>
          <a:p>
            <a:endParaRPr lang="en-IN" altLang="en-US"/>
          </a:p>
        </p:txBody>
      </p:sp>
      <p:sp>
        <p:nvSpPr>
          <p:cNvPr id="51203" name="Content Placeholder 2">
            <a:extLst>
              <a:ext uri="{FF2B5EF4-FFF2-40B4-BE49-F238E27FC236}">
                <a16:creationId xmlns:a16="http://schemas.microsoft.com/office/drawing/2014/main" id="{6C5FFBB1-F79F-4A50-9FDC-D5771304924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You want to say that you are being indifferent. Are you seeing this at the level of feeling or at the level of its fulfillment. At the level of its fulfillment, you may not be doing it with many people, even those for whom you have feeling of affection, but, at the level of feeling, it is important whether you have the feeling of affection or not. If you have the feeling of affection, it leads to harmony and happiness within, if not it leads lack of harmony, lack of happiness, somewhere deep down you have the feeling of fear with him. Observe this.</a:t>
            </a:r>
          </a:p>
          <a:p>
            <a:endParaRPr lang="en-IN" altLang="en-US"/>
          </a:p>
          <a:p>
            <a:r>
              <a:rPr lang="en-IN" altLang="en-US"/>
              <a:t>Affection is the feeling of being related to one or many, while, love is the feeling of being related to all.</a:t>
            </a:r>
          </a:p>
        </p:txBody>
      </p:sp>
      <p:sp>
        <p:nvSpPr>
          <p:cNvPr id="51204" name="Title 3">
            <a:extLst>
              <a:ext uri="{FF2B5EF4-FFF2-40B4-BE49-F238E27FC236}">
                <a16:creationId xmlns:a16="http://schemas.microsoft.com/office/drawing/2014/main" id="{034F3264-25E1-446B-8CC7-48703AB2AA4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866DF64B-E223-41DB-921A-2059E467E058}"/>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755DFCE3-4E14-4FA4-8235-4A099EFD80D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When I am feeding my child, I realise I am paying more attention to the body, but then this is necessary to keep the child healthy – he does not know what is good for him, how much is required etc.</a:t>
            </a:r>
          </a:p>
          <a:p>
            <a:endParaRPr lang="en-US" altLang="en-US"/>
          </a:p>
          <a:p>
            <a:r>
              <a:rPr lang="en-US" altLang="en-US"/>
              <a:t>We also care about other people’s feeings. Is that not care? What would you call that?</a:t>
            </a:r>
          </a:p>
        </p:txBody>
      </p:sp>
      <p:sp>
        <p:nvSpPr>
          <p:cNvPr id="52227" name="Content Placeholder 2">
            <a:extLst>
              <a:ext uri="{FF2B5EF4-FFF2-40B4-BE49-F238E27FC236}">
                <a16:creationId xmlns:a16="http://schemas.microsoft.com/office/drawing/2014/main" id="{884EB567-B54C-4741-B053-1AB889175C1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This is fine. But, we have to make sure that we are talking of the self also, atleast not violating it. For example, when we are force feeding the child, are we taking care of the self also or violating it?</a:t>
            </a:r>
          </a:p>
          <a:p>
            <a:endParaRPr lang="en-IN" altLang="en-US"/>
          </a:p>
          <a:p>
            <a:r>
              <a:rPr lang="en-IN" altLang="en-US"/>
              <a:t>In the general use of the word ‘care’, it is so. But, here, we have defined the feeling of care as feeling of responsibility towards body. Taking </a:t>
            </a:r>
            <a:r>
              <a:rPr lang="en-US" altLang="en-US"/>
              <a:t>care about other people’s feelings can be called as expression of feeling of affection.</a:t>
            </a:r>
            <a:endParaRPr lang="en-IN" altLang="en-US"/>
          </a:p>
        </p:txBody>
      </p:sp>
      <p:sp>
        <p:nvSpPr>
          <p:cNvPr id="52228" name="Title 3">
            <a:extLst>
              <a:ext uri="{FF2B5EF4-FFF2-40B4-BE49-F238E27FC236}">
                <a16:creationId xmlns:a16="http://schemas.microsoft.com/office/drawing/2014/main" id="{1AB1603C-D636-4005-A01F-B9E6AAD2BD0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07DE3DA9-0294-40A8-9D20-DBE261D0FC63}"/>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6907D958-5B09-4BE8-9862-A5D4632BD4A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Is there any difference between being a good teacher in a particular subject and guidance?</a:t>
            </a:r>
          </a:p>
          <a:p>
            <a:endParaRPr lang="en-US" altLang="en-US"/>
          </a:p>
          <a:p>
            <a:endParaRPr lang="en-IN" altLang="en-US"/>
          </a:p>
        </p:txBody>
      </p:sp>
      <p:sp>
        <p:nvSpPr>
          <p:cNvPr id="53251" name="Content Placeholder 2">
            <a:extLst>
              <a:ext uri="{FF2B5EF4-FFF2-40B4-BE49-F238E27FC236}">
                <a16:creationId xmlns:a16="http://schemas.microsoft.com/office/drawing/2014/main" id="{EC3AAA58-F6B3-4D1A-8BF1-F836FC0D392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Guidance as defined here, has to do taking the responsibility of development of the self. This means ensuring right understanding and right feelings in the self of the relative. This is very broad and teaching a subject may be a part of it.</a:t>
            </a:r>
          </a:p>
        </p:txBody>
      </p:sp>
      <p:sp>
        <p:nvSpPr>
          <p:cNvPr id="53252" name="Title 3">
            <a:extLst>
              <a:ext uri="{FF2B5EF4-FFF2-40B4-BE49-F238E27FC236}">
                <a16:creationId xmlns:a16="http://schemas.microsoft.com/office/drawing/2014/main" id="{4E63D67D-D28C-400D-A732-1FA0F58CA86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D846784C-2CB4-474C-89CF-F4D52A6AF37C}"/>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51726BAE-E957-42C2-8968-C75C52FCE81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Can we not achieve excellence through competition?</a:t>
            </a:r>
            <a:r>
              <a:rPr lang="en-IN" altLang="en-US"/>
              <a:t> </a:t>
            </a:r>
            <a:r>
              <a:rPr lang="en-US" altLang="en-US"/>
              <a:t>After all good colleges and good jobs are so limited, so there has to be competition</a:t>
            </a:r>
          </a:p>
          <a:p>
            <a:endParaRPr lang="en-US" altLang="en-US"/>
          </a:p>
          <a:p>
            <a:endParaRPr lang="en-IN" altLang="en-US"/>
          </a:p>
          <a:p>
            <a:endParaRPr lang="en-IN" altLang="en-US"/>
          </a:p>
          <a:p>
            <a:endParaRPr lang="en-IN" altLang="en-US"/>
          </a:p>
          <a:p>
            <a:r>
              <a:rPr lang="en-IN" altLang="en-US"/>
              <a:t>I can understand what you said about competition. But to grow, should there not even be healthy competition? Or at least competing with myself?</a:t>
            </a:r>
          </a:p>
          <a:p>
            <a:endParaRPr lang="en-IN" altLang="en-US"/>
          </a:p>
          <a:p>
            <a:r>
              <a:rPr lang="en-IN" altLang="en-US"/>
              <a:t>Without competition what would be the motivation for innovation and growth?</a:t>
            </a:r>
          </a:p>
        </p:txBody>
      </p:sp>
      <p:sp>
        <p:nvSpPr>
          <p:cNvPr id="54275" name="Content Placeholder 2">
            <a:extLst>
              <a:ext uri="{FF2B5EF4-FFF2-40B4-BE49-F238E27FC236}">
                <a16:creationId xmlns:a16="http://schemas.microsoft.com/office/drawing/2014/main" id="{775E2BD7-EC79-4E33-982A-5FED9F75F2C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For excellence, we have to ensure understanding of harmony and living in harmony at all levels of our being. For this we don’t have to compete, there is provision for everyone to do this in this nature, in existence. We only have to develop a proper system of education which will make it available to all.</a:t>
            </a:r>
          </a:p>
          <a:p>
            <a:r>
              <a:rPr lang="en-IN" altLang="en-US"/>
              <a:t>To grow, we have to work for excellence, and in the process we cooperate and not compete. When you say ‘competing with myself’, it would essentially mean working for excellence.</a:t>
            </a:r>
          </a:p>
          <a:p>
            <a:endParaRPr lang="en-IN" altLang="en-US"/>
          </a:p>
          <a:p>
            <a:r>
              <a:rPr lang="en-IN" altLang="en-US"/>
              <a:t>Motivation for innovation and growth comes from working for excellence, as mentioned above.</a:t>
            </a:r>
          </a:p>
          <a:p>
            <a:endParaRPr lang="en-IN" altLang="en-US"/>
          </a:p>
          <a:p>
            <a:pPr>
              <a:buFont typeface="Arial" panose="020B0604020202020204" pitchFamily="34" charset="0"/>
              <a:buNone/>
            </a:pPr>
            <a:endParaRPr lang="en-IN" altLang="en-US"/>
          </a:p>
        </p:txBody>
      </p:sp>
      <p:sp>
        <p:nvSpPr>
          <p:cNvPr id="54276" name="Title 3">
            <a:extLst>
              <a:ext uri="{FF2B5EF4-FFF2-40B4-BE49-F238E27FC236}">
                <a16:creationId xmlns:a16="http://schemas.microsoft.com/office/drawing/2014/main" id="{6998F184-AB89-4010-B143-A4CDB81EDA1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383BAA10-12D7-42C3-8A2B-A7D834E588A0}"/>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5BFDDB2-228F-438C-BAB6-E0899F8CAD0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Family</a:t>
            </a:r>
            <a:endParaRPr lang="en-GB" altLang="en-US"/>
          </a:p>
        </p:txBody>
      </p:sp>
      <p:sp>
        <p:nvSpPr>
          <p:cNvPr id="19459" name="Text Placeholder 2">
            <a:extLst>
              <a:ext uri="{FF2B5EF4-FFF2-40B4-BE49-F238E27FC236}">
                <a16:creationId xmlns:a16="http://schemas.microsoft.com/office/drawing/2014/main" id="{2B5F0EA1-6461-41D6-A2CB-8E33136DDBC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a:t>Relationship is – between one self (I</a:t>
            </a:r>
            <a:r>
              <a:rPr lang="en-GB" altLang="en-US" baseline="-25000"/>
              <a:t>1</a:t>
            </a:r>
            <a:r>
              <a:rPr lang="en-GB" altLang="en-US"/>
              <a:t>) and another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There are feelings in relationship – in one self (I</a:t>
            </a:r>
            <a:r>
              <a:rPr lang="en-GB" altLang="en-US" baseline="-25000"/>
              <a:t>1</a:t>
            </a:r>
            <a:r>
              <a:rPr lang="en-GB" altLang="en-US"/>
              <a:t>) for the 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These feelings can be recognized – they are definite (9 Feelings)</a:t>
            </a:r>
          </a:p>
          <a:p>
            <a:pPr marL="457200" indent="-457200">
              <a:buFont typeface="Calibri" panose="020F0502020204030204" pitchFamily="34" charset="0"/>
              <a:buAutoNum type="arabicPeriod"/>
            </a:pPr>
            <a:r>
              <a:rPr lang="en-GB" altLang="en-US"/>
              <a:t>Their fulfilment, evaluation leads to mutual happiness</a:t>
            </a:r>
          </a:p>
          <a:p>
            <a:pPr marL="457200" indent="-457200">
              <a:buFont typeface="Symbol" pitchFamily="18" charset="2"/>
              <a:buNone/>
            </a:pPr>
            <a:endParaRPr altLang="en-US"/>
          </a:p>
          <a:p>
            <a:pPr marL="457200" indent="-457200">
              <a:buFont typeface="Symbol" pitchFamily="18" charset="2"/>
              <a:buNone/>
            </a:pPr>
            <a:r>
              <a:rPr altLang="en-US"/>
              <a:t>Feelings in relationship:</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p:txBody>
      </p:sp>
      <p:grpSp>
        <p:nvGrpSpPr>
          <p:cNvPr id="19460" name="Group 6">
            <a:extLst>
              <a:ext uri="{FF2B5EF4-FFF2-40B4-BE49-F238E27FC236}">
                <a16:creationId xmlns:a16="http://schemas.microsoft.com/office/drawing/2014/main" id="{A54092EE-2F40-42DB-81EC-7FF08D7ECE2A}"/>
              </a:ext>
            </a:extLst>
          </p:cNvPr>
          <p:cNvGrpSpPr>
            <a:grpSpLocks/>
          </p:cNvGrpSpPr>
          <p:nvPr/>
        </p:nvGrpSpPr>
        <p:grpSpPr bwMode="auto">
          <a:xfrm>
            <a:off x="228600" y="3048000"/>
            <a:ext cx="7210425" cy="2138363"/>
            <a:chOff x="381000" y="3195232"/>
            <a:chExt cx="7210647" cy="2138768"/>
          </a:xfrm>
        </p:grpSpPr>
        <p:sp>
          <p:nvSpPr>
            <p:cNvPr id="19462" name="Content Placeholder 4">
              <a:extLst>
                <a:ext uri="{FF2B5EF4-FFF2-40B4-BE49-F238E27FC236}">
                  <a16:creationId xmlns:a16="http://schemas.microsoft.com/office/drawing/2014/main" id="{15A9335B-1B49-42ED-AF60-2C494E773E4E}"/>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panose="020B0604020202020204" pitchFamily="34"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Guidance</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okRlY;</a:t>
              </a:r>
            </a:p>
          </p:txBody>
        </p:sp>
        <p:sp>
          <p:nvSpPr>
            <p:cNvPr id="19463" name="Content Placeholder 5">
              <a:extLst>
                <a:ext uri="{FF2B5EF4-FFF2-40B4-BE49-F238E27FC236}">
                  <a16:creationId xmlns:a16="http://schemas.microsoft.com/office/drawing/2014/main" id="{C0B787D8-6EEA-4D3C-B8FB-CEE49DBAC89D}"/>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19461" name="Picture 7">
            <a:extLst>
              <a:ext uri="{FF2B5EF4-FFF2-40B4-BE49-F238E27FC236}">
                <a16:creationId xmlns:a16="http://schemas.microsoft.com/office/drawing/2014/main" id="{223D2514-0A22-413C-8095-A0DA8E0E5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073275"/>
            <a:ext cx="3741738"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7CBE5970-A3D1-453A-A578-695EEDC5FF8F}"/>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seek “name and fame” like movie actors or sports persons. Should we not have feeling of glory for such people?</a:t>
            </a:r>
          </a:p>
          <a:p>
            <a:endParaRPr lang="en-US" altLang="en-US"/>
          </a:p>
          <a:p>
            <a:r>
              <a:rPr lang="en-US" altLang="en-US"/>
              <a:t>Can one have glory for oneself? </a:t>
            </a:r>
            <a:r>
              <a:rPr lang="en-IN" altLang="en-US"/>
              <a:t>Is glory same as pride?</a:t>
            </a:r>
          </a:p>
          <a:p>
            <a:endParaRPr lang="en-IN" altLang="en-US"/>
          </a:p>
          <a:p>
            <a:r>
              <a:rPr lang="en-IN" altLang="en-US"/>
              <a:t>Where would national pride fit in with these feelings?</a:t>
            </a:r>
          </a:p>
        </p:txBody>
      </p:sp>
      <p:sp>
        <p:nvSpPr>
          <p:cNvPr id="55299" name="Content Placeholder 2">
            <a:extLst>
              <a:ext uri="{FF2B5EF4-FFF2-40B4-BE49-F238E27FC236}">
                <a16:creationId xmlns:a16="http://schemas.microsoft.com/office/drawing/2014/main" id="{08B26C02-EE22-4645-8075-25AFE7A421D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If they are working for excellence, then yes; if not, you ask your natural acceptance.</a:t>
            </a:r>
          </a:p>
          <a:p>
            <a:endParaRPr lang="en-IN" altLang="en-US"/>
          </a:p>
          <a:p>
            <a:r>
              <a:rPr lang="en-IN" altLang="en-US"/>
              <a:t>We can have. If pride has a sense of ego, then it is not same as glory, if not then, we can call it self-pride.</a:t>
            </a:r>
          </a:p>
          <a:p>
            <a:endParaRPr lang="en-IN" altLang="en-US"/>
          </a:p>
          <a:p>
            <a:r>
              <a:rPr lang="en-IN" altLang="en-US"/>
              <a:t>A society or a nation which is working for excellence, we will have a feeling of glory for it, and if it does not include ego, we can call it pride. </a:t>
            </a:r>
          </a:p>
        </p:txBody>
      </p:sp>
      <p:sp>
        <p:nvSpPr>
          <p:cNvPr id="55300" name="Title 3">
            <a:extLst>
              <a:ext uri="{FF2B5EF4-FFF2-40B4-BE49-F238E27FC236}">
                <a16:creationId xmlns:a16="http://schemas.microsoft.com/office/drawing/2014/main" id="{3512BD2D-F732-4EA9-A4F6-593B99750CF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D836D42E-A628-4B20-84A9-709DCDFC3458}"/>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8E8D17F6-2A29-4531-B145-3EFF7326900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Is gratitude the same as being thankful to someone or for something?</a:t>
            </a:r>
          </a:p>
          <a:p>
            <a:endParaRPr lang="en-US" altLang="en-US"/>
          </a:p>
          <a:p>
            <a:endParaRPr lang="en-US" altLang="en-US"/>
          </a:p>
          <a:p>
            <a:endParaRPr lang="en-US" altLang="en-US"/>
          </a:p>
          <a:p>
            <a:r>
              <a:rPr lang="en-US" altLang="en-US"/>
              <a:t>Our students seem to be grateful for some time but then they tend to forget about it. Even our own children, we do so much for them, but there are times when they are so ungrateful. How to make them feel this gratitude?</a:t>
            </a:r>
          </a:p>
        </p:txBody>
      </p:sp>
      <p:sp>
        <p:nvSpPr>
          <p:cNvPr id="56323" name="Content Placeholder 2">
            <a:extLst>
              <a:ext uri="{FF2B5EF4-FFF2-40B4-BE49-F238E27FC236}">
                <a16:creationId xmlns:a16="http://schemas.microsoft.com/office/drawing/2014/main" id="{C83E933C-B83A-4312-A040-4BC129F2EBAA}"/>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Gratitude is the feeling for any help that we have received for our self development. This would include </a:t>
            </a:r>
            <a:r>
              <a:rPr lang="en-US" altLang="en-US"/>
              <a:t>being thankful to someone or for something</a:t>
            </a:r>
          </a:p>
          <a:p>
            <a:endParaRPr lang="en-IN" altLang="en-US"/>
          </a:p>
          <a:p>
            <a:r>
              <a:rPr lang="en-IN" altLang="en-US"/>
              <a:t>If we are giving them something which has continuity, then they will have the the feeling of gratitude in continuity. Ultimately, we have help them ensure right understanding and right feeling in them and then they will have continuity of feeling of gratitude.</a:t>
            </a:r>
          </a:p>
        </p:txBody>
      </p:sp>
      <p:sp>
        <p:nvSpPr>
          <p:cNvPr id="56324" name="Title 3">
            <a:extLst>
              <a:ext uri="{FF2B5EF4-FFF2-40B4-BE49-F238E27FC236}">
                <a16:creationId xmlns:a16="http://schemas.microsoft.com/office/drawing/2014/main" id="{FB557F68-AFD5-4F43-9724-C532272E762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FB9495D2-6B68-40FC-9F05-0A200DC08994}"/>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64610A4B-0D87-4148-AA94-6CCFBFA6456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Love, falling in love, having boy/girl friends is a major issue for my students. It often distracts them from studies. How can that be resolved?</a:t>
            </a:r>
          </a:p>
          <a:p>
            <a:endParaRPr lang="en-US" altLang="en-US"/>
          </a:p>
          <a:p>
            <a:endParaRPr lang="en-US" altLang="en-US"/>
          </a:p>
          <a:p>
            <a:endParaRPr lang="en-US" altLang="en-US"/>
          </a:p>
          <a:p>
            <a:r>
              <a:rPr lang="en-US" altLang="en-US"/>
              <a:t>Do we still have the feeling of affection when we have the feeling of love?</a:t>
            </a:r>
          </a:p>
          <a:p>
            <a:endParaRPr lang="en-US" altLang="en-US"/>
          </a:p>
          <a:p>
            <a:r>
              <a:rPr lang="en-US" altLang="en-US"/>
              <a:t>Can you explain the feeling of love in more detail, as there are many confusions related to this.</a:t>
            </a:r>
          </a:p>
          <a:p>
            <a:endParaRPr lang="en-IN" altLang="en-US"/>
          </a:p>
        </p:txBody>
      </p:sp>
      <p:sp>
        <p:nvSpPr>
          <p:cNvPr id="57347" name="Content Placeholder 2">
            <a:extLst>
              <a:ext uri="{FF2B5EF4-FFF2-40B4-BE49-F238E27FC236}">
                <a16:creationId xmlns:a16="http://schemas.microsoft.com/office/drawing/2014/main" id="{3DDDBE62-E105-406F-BD81-02171BDD992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They have to understand the feeling of love, atleast feeling of affection and see that it is related to the self and not to the body. Then they will be able to be responsible towards themselves (including their studies) and others.</a:t>
            </a:r>
          </a:p>
          <a:p>
            <a:endParaRPr lang="en-IN" altLang="en-US"/>
          </a:p>
          <a:p>
            <a:r>
              <a:rPr lang="en-US" altLang="en-US"/>
              <a:t>Feeling of affection is contained in the feeling of love.</a:t>
            </a:r>
            <a:endParaRPr lang="en-IN" altLang="en-US"/>
          </a:p>
        </p:txBody>
      </p:sp>
      <p:sp>
        <p:nvSpPr>
          <p:cNvPr id="57348" name="Title 3">
            <a:extLst>
              <a:ext uri="{FF2B5EF4-FFF2-40B4-BE49-F238E27FC236}">
                <a16:creationId xmlns:a16="http://schemas.microsoft.com/office/drawing/2014/main" id="{5C0360F7-F435-4865-ADAB-F0B77417E50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14F0FAA4-98A9-4D1A-ACB7-215EA0463342}"/>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B8EFEFC-396D-41BF-B401-4193E14423D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Preconditioning Related to Love – </a:t>
            </a:r>
            <a:r>
              <a:rPr lang="en-IN" altLang="en-US"/>
              <a:t>Common misunderstandings</a:t>
            </a:r>
            <a:endParaRPr lang="en-US" altLang="en-US"/>
          </a:p>
        </p:txBody>
      </p:sp>
      <p:sp>
        <p:nvSpPr>
          <p:cNvPr id="13315" name="Text Placeholder 2">
            <a:extLst>
              <a:ext uri="{FF2B5EF4-FFF2-40B4-BE49-F238E27FC236}">
                <a16:creationId xmlns:a16="http://schemas.microsoft.com/office/drawing/2014/main" id="{87009CDB-3A9B-4A7A-B392-CFBAA10F4BE0}"/>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20000"/>
          </a:bodyPr>
          <a:lstStyle/>
          <a:p>
            <a:pPr>
              <a:buFont typeface="Symbol" pitchFamily="18" charset="2"/>
              <a:buNone/>
              <a:defRPr/>
            </a:pPr>
            <a:r>
              <a:rPr lang="en-IN" altLang="en-US" b="1"/>
              <a:t>Excitement (from sensation, preconditioning) is confused for feeling</a:t>
            </a:r>
          </a:p>
          <a:p>
            <a:pPr>
              <a:buFont typeface="Symbol" pitchFamily="18" charset="2"/>
              <a:buNone/>
              <a:defRPr/>
            </a:pPr>
            <a:endParaRPr altLang="en-US"/>
          </a:p>
          <a:p>
            <a:pPr>
              <a:buFont typeface="Symbol" pitchFamily="18" charset="2"/>
              <a:buNone/>
              <a:defRPr/>
            </a:pPr>
            <a:r>
              <a:rPr altLang="en-US" b="1"/>
              <a:t>Sensation</a:t>
            </a:r>
            <a:r>
              <a:rPr altLang="en-US"/>
              <a:t> –</a:t>
            </a:r>
            <a:r>
              <a:rPr lang="hi-IN" altLang="en-US"/>
              <a:t> </a:t>
            </a:r>
          </a:p>
          <a:p>
            <a:pPr>
              <a:buFont typeface="Symbol" pitchFamily="18" charset="2"/>
              <a:buNone/>
              <a:defRPr/>
            </a:pPr>
            <a:r>
              <a:rPr altLang="en-US">
                <a:solidFill>
                  <a:srgbClr val="FF0000"/>
                </a:solidFill>
              </a:rPr>
              <a:t>Lust, getting from the other</a:t>
            </a:r>
            <a:endParaRPr altLang="en-US"/>
          </a:p>
          <a:p>
            <a:pPr>
              <a:buFont typeface="Symbol" pitchFamily="18" charset="2"/>
              <a:buNone/>
              <a:defRPr/>
            </a:pPr>
            <a:r>
              <a:rPr altLang="en-US"/>
              <a:t>Continuity not possible</a:t>
            </a:r>
          </a:p>
          <a:p>
            <a:pPr lvl="1">
              <a:buFont typeface="Symbol" panose="05050102010706020507" pitchFamily="18" charset="2"/>
              <a:buNone/>
              <a:defRPr/>
            </a:pPr>
            <a:endParaRPr altLang="en-US"/>
          </a:p>
          <a:p>
            <a:pPr>
              <a:buFont typeface="Symbol" pitchFamily="18" charset="2"/>
              <a:buNone/>
              <a:defRPr/>
            </a:pPr>
            <a:r>
              <a:rPr altLang="en-US" b="1"/>
              <a:t>Preconditioning</a:t>
            </a:r>
            <a:r>
              <a:rPr altLang="en-US"/>
              <a:t> – </a:t>
            </a:r>
          </a:p>
          <a:p>
            <a:pPr>
              <a:buFont typeface="Symbol" pitchFamily="18" charset="2"/>
              <a:buNone/>
              <a:defRPr/>
            </a:pPr>
            <a:r>
              <a:rPr altLang="en-US">
                <a:solidFill>
                  <a:srgbClr val="FF0000"/>
                </a:solidFill>
              </a:rPr>
              <a:t>Infatuation</a:t>
            </a:r>
            <a:endParaRPr altLang="en-US"/>
          </a:p>
          <a:p>
            <a:pPr marL="457200" indent="-457200">
              <a:buFont typeface="Symbol" pitchFamily="18" charset="2"/>
              <a:buAutoNum type="arabicPeriod"/>
              <a:defRPr/>
            </a:pPr>
            <a:r>
              <a:rPr altLang="en-US">
                <a:solidFill>
                  <a:srgbClr val="FF0000"/>
                </a:solidFill>
              </a:rPr>
              <a:t>Love at First Sight?</a:t>
            </a:r>
          </a:p>
          <a:p>
            <a:pPr marL="457200" indent="-457200">
              <a:buFont typeface="Symbol" pitchFamily="18" charset="2"/>
              <a:buAutoNum type="arabicPeriod"/>
              <a:defRPr/>
            </a:pPr>
            <a:r>
              <a:rPr altLang="en-US">
                <a:solidFill>
                  <a:srgbClr val="FF0000"/>
                </a:solidFill>
              </a:rPr>
              <a:t>By this age, I must have GF/BF?</a:t>
            </a:r>
          </a:p>
          <a:p>
            <a:pPr marL="457200" indent="-457200">
              <a:buFont typeface="Symbol" pitchFamily="18" charset="2"/>
              <a:buAutoNum type="arabicPeriod"/>
              <a:defRPr/>
            </a:pPr>
            <a:r>
              <a:rPr altLang="en-US">
                <a:solidFill>
                  <a:srgbClr val="FF0000"/>
                </a:solidFill>
              </a:rPr>
              <a:t>The other has 4 GF/BF; I have only one?</a:t>
            </a:r>
          </a:p>
          <a:p>
            <a:pPr>
              <a:buFont typeface="Symbol" pitchFamily="18" charset="2"/>
              <a:buNone/>
              <a:defRPr/>
            </a:pPr>
            <a:r>
              <a:rPr altLang="en-US"/>
              <a:t>Continuity not possible</a:t>
            </a:r>
          </a:p>
          <a:p>
            <a:pPr lvl="1">
              <a:buFont typeface="Symbol" panose="05050102010706020507" pitchFamily="18" charset="2"/>
              <a:buNone/>
              <a:defRPr/>
            </a:pPr>
            <a:endParaRPr altLang="en-US"/>
          </a:p>
          <a:p>
            <a:pPr>
              <a:buFont typeface="Symbol" pitchFamily="18" charset="2"/>
              <a:buNone/>
              <a:defRPr/>
            </a:pPr>
            <a:r>
              <a:rPr altLang="en-US" b="1"/>
              <a:t>Right understanding (natural acceptance)</a:t>
            </a:r>
            <a:r>
              <a:rPr altLang="en-US"/>
              <a:t> – </a:t>
            </a:r>
          </a:p>
          <a:p>
            <a:pPr>
              <a:buFont typeface="Symbol" pitchFamily="18" charset="2"/>
              <a:buNone/>
              <a:defRPr/>
            </a:pPr>
            <a:r>
              <a:rPr altLang="en-US"/>
              <a:t>Love (</a:t>
            </a:r>
            <a:r>
              <a:rPr lang="hi-IN" altLang="en-US"/>
              <a:t>प्रेम</a:t>
            </a:r>
            <a:r>
              <a:rPr altLang="en-US"/>
              <a:t>) = </a:t>
            </a:r>
            <a:r>
              <a:rPr altLang="en-US" b="1"/>
              <a:t>feeling</a:t>
            </a:r>
            <a:r>
              <a:rPr altLang="en-US"/>
              <a:t> of being related to all, responsible towards all, giving to all</a:t>
            </a:r>
          </a:p>
          <a:p>
            <a:pPr>
              <a:buFont typeface="Symbol" pitchFamily="18" charset="2"/>
              <a:buNone/>
              <a:defRPr/>
            </a:pPr>
            <a:r>
              <a:rPr altLang="en-US"/>
              <a:t>Continuity</a:t>
            </a:r>
          </a:p>
          <a:p>
            <a:pPr>
              <a:buFont typeface="Symbol" pitchFamily="18" charset="2"/>
              <a:buNone/>
              <a:defRPr/>
            </a:pPr>
            <a:endParaRPr altLang="en-US"/>
          </a:p>
          <a:p>
            <a:pPr>
              <a:buFont typeface="Symbol" pitchFamily="18" charset="2"/>
              <a:buNone/>
              <a:defRPr/>
            </a:pPr>
            <a:r>
              <a:rPr altLang="en-US"/>
              <a:t>Once trust, respect, affection, care, guidance… are ensured within, then</a:t>
            </a:r>
          </a:p>
          <a:p>
            <a:pPr>
              <a:buFont typeface="Symbol" pitchFamily="18" charset="2"/>
              <a:buNone/>
              <a:defRPr/>
            </a:pPr>
            <a:r>
              <a:rPr altLang="en-US"/>
              <a:t>the feeling of being related to all follows naturally</a:t>
            </a:r>
          </a:p>
        </p:txBody>
      </p:sp>
      <p:pic>
        <p:nvPicPr>
          <p:cNvPr id="4" name="Picture 28" descr="Picture1.png">
            <a:extLst>
              <a:ext uri="{FF2B5EF4-FFF2-40B4-BE49-F238E27FC236}">
                <a16:creationId xmlns:a16="http://schemas.microsoft.com/office/drawing/2014/main" id="{A7441E17-4CB5-4CF3-9C61-6CF9D0462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1988" y="1274763"/>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870528-2C39-41F3-85B2-39DEF79EA51D}"/>
              </a:ext>
            </a:extLst>
          </p:cNvPr>
          <p:cNvSpPr txBox="1">
            <a:spLocks noChangeArrowheads="1"/>
          </p:cNvSpPr>
          <p:nvPr/>
        </p:nvSpPr>
        <p:spPr bwMode="auto">
          <a:xfrm>
            <a:off x="7451725" y="2835275"/>
            <a:ext cx="259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FFFFFF"/>
                </a:solidFill>
              </a:rPr>
              <a:t>Infatuation, Lust</a:t>
            </a:r>
          </a:p>
        </p:txBody>
      </p:sp>
      <p:sp>
        <p:nvSpPr>
          <p:cNvPr id="6" name="Text Box 13">
            <a:extLst>
              <a:ext uri="{FF2B5EF4-FFF2-40B4-BE49-F238E27FC236}">
                <a16:creationId xmlns:a16="http://schemas.microsoft.com/office/drawing/2014/main" id="{64A9CB99-2B74-40C3-9183-A1BDB82E40B0}"/>
              </a:ext>
            </a:extLst>
          </p:cNvPr>
          <p:cNvSpPr txBox="1">
            <a:spLocks noChangeArrowheads="1"/>
          </p:cNvSpPr>
          <p:nvPr/>
        </p:nvSpPr>
        <p:spPr bwMode="auto">
          <a:xfrm rot="-5400000">
            <a:off x="9532937" y="3171826"/>
            <a:ext cx="1363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000000"/>
                </a:solidFill>
              </a:rPr>
              <a:t>Sensation</a:t>
            </a:r>
          </a:p>
        </p:txBody>
      </p:sp>
      <p:sp>
        <p:nvSpPr>
          <p:cNvPr id="3" name="TextBox 2">
            <a:extLst>
              <a:ext uri="{FF2B5EF4-FFF2-40B4-BE49-F238E27FC236}">
                <a16:creationId xmlns:a16="http://schemas.microsoft.com/office/drawing/2014/main" id="{BD514C51-A6E5-490A-8698-775A75EA8D5A}"/>
              </a:ext>
            </a:extLst>
          </p:cNvPr>
          <p:cNvSpPr txBox="1">
            <a:spLocks noChangeArrowheads="1"/>
          </p:cNvSpPr>
          <p:nvPr/>
        </p:nvSpPr>
        <p:spPr bwMode="auto">
          <a:xfrm>
            <a:off x="6145213" y="1122363"/>
            <a:ext cx="1530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a:solidFill>
                  <a:srgbClr val="000000"/>
                </a:solidFill>
              </a:rPr>
              <a:t>Imagination</a:t>
            </a:r>
          </a:p>
          <a:p>
            <a:pPr algn="ctr"/>
            <a:r>
              <a:rPr lang="en-IN" altLang="en-US">
                <a:solidFill>
                  <a:srgbClr val="000000"/>
                </a:solidFill>
              </a:rPr>
              <a:t>(in the Self)</a:t>
            </a:r>
          </a:p>
        </p:txBody>
      </p:sp>
      <p:sp>
        <p:nvSpPr>
          <p:cNvPr id="8" name="TextBox 7">
            <a:extLst>
              <a:ext uri="{FF2B5EF4-FFF2-40B4-BE49-F238E27FC236}">
                <a16:creationId xmlns:a16="http://schemas.microsoft.com/office/drawing/2014/main" id="{E598C2EC-F3E0-4313-B8E1-B82CFE7F90C4}"/>
              </a:ext>
            </a:extLst>
          </p:cNvPr>
          <p:cNvSpPr txBox="1">
            <a:spLocks noChangeArrowheads="1"/>
          </p:cNvSpPr>
          <p:nvPr/>
        </p:nvSpPr>
        <p:spPr bwMode="auto">
          <a:xfrm>
            <a:off x="8432800" y="1438275"/>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000000"/>
                </a:solidFill>
              </a:rPr>
              <a:t>Love</a:t>
            </a:r>
          </a:p>
        </p:txBody>
      </p:sp>
      <p:sp>
        <p:nvSpPr>
          <p:cNvPr id="10" name="Text Box 7">
            <a:extLst>
              <a:ext uri="{FF2B5EF4-FFF2-40B4-BE49-F238E27FC236}">
                <a16:creationId xmlns:a16="http://schemas.microsoft.com/office/drawing/2014/main" id="{8F636602-7903-40CE-A010-35BE672517D1}"/>
              </a:ext>
            </a:extLst>
          </p:cNvPr>
          <p:cNvSpPr txBox="1">
            <a:spLocks noChangeArrowheads="1"/>
          </p:cNvSpPr>
          <p:nvPr/>
        </p:nvSpPr>
        <p:spPr bwMode="auto">
          <a:xfrm rot="-5400000">
            <a:off x="5839619" y="2543969"/>
            <a:ext cx="1981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000000"/>
                </a:solidFill>
              </a:rPr>
              <a:t>Preconditioning</a:t>
            </a:r>
          </a:p>
        </p:txBody>
      </p:sp>
      <p:sp>
        <p:nvSpPr>
          <p:cNvPr id="11" name="Text Box 10">
            <a:extLst>
              <a:ext uri="{FF2B5EF4-FFF2-40B4-BE49-F238E27FC236}">
                <a16:creationId xmlns:a16="http://schemas.microsoft.com/office/drawing/2014/main" id="{C67C3E7A-D9FA-402A-8F38-CAF00EC685FA}"/>
              </a:ext>
            </a:extLst>
          </p:cNvPr>
          <p:cNvSpPr txBox="1">
            <a:spLocks noChangeArrowheads="1"/>
          </p:cNvSpPr>
          <p:nvPr/>
        </p:nvSpPr>
        <p:spPr bwMode="auto">
          <a:xfrm>
            <a:off x="9196388" y="931863"/>
            <a:ext cx="1530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000000"/>
                </a:solidFill>
              </a:rPr>
              <a:t>Natural Acceptance</a:t>
            </a:r>
            <a:endParaRPr lang="en-US" altLang="en-US" sz="2800">
              <a:solidFill>
                <a:srgbClr val="000000"/>
              </a:solidFill>
              <a:latin typeface="Kruti Dev 01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1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1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31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315">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315">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315">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315">
                                            <p:txEl>
                                              <p:pRg st="17" end="1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31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8"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5312152C-21AE-4AD0-9365-470DF01363B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Preconditioning Related to Love</a:t>
            </a:r>
            <a:endParaRPr lang="en-IN" altLang="en-US"/>
          </a:p>
        </p:txBody>
      </p:sp>
      <p:sp>
        <p:nvSpPr>
          <p:cNvPr id="3" name="Text Placeholder 2">
            <a:extLst>
              <a:ext uri="{FF2B5EF4-FFF2-40B4-BE49-F238E27FC236}">
                <a16:creationId xmlns:a16="http://schemas.microsoft.com/office/drawing/2014/main" id="{C5853B83-956A-41F0-8FDB-0AADB579F189}"/>
              </a:ext>
            </a:extLst>
          </p:cNvPr>
          <p:cNvSpPr>
            <a:spLocks noGrp="1"/>
          </p:cNvSpPr>
          <p:nvPr>
            <p:ph type="body" sz="quarter" idx="13"/>
          </p:nvPr>
        </p:nvSpPr>
        <p:spPr/>
        <p:txBody>
          <a:bodyPr/>
          <a:lstStyle/>
          <a:p>
            <a:pPr>
              <a:defRPr/>
            </a:pPr>
            <a:endParaRPr lang="en-IN"/>
          </a:p>
          <a:p>
            <a:pPr>
              <a:defRPr/>
            </a:pPr>
            <a:endParaRPr lang="en-IN"/>
          </a:p>
          <a:p>
            <a:pPr marL="0" indent="0">
              <a:buFont typeface="Symbol" pitchFamily="18" charset="2"/>
              <a:buNone/>
              <a:defRPr/>
            </a:pPr>
            <a:r>
              <a:rPr lang="en-IN">
                <a:solidFill>
                  <a:srgbClr val="FF0000"/>
                </a:solidFill>
              </a:rPr>
              <a:t>This is certainly not Love!</a:t>
            </a:r>
          </a:p>
          <a:p>
            <a:pPr marL="0" indent="0">
              <a:buFont typeface="Symbol" pitchFamily="18" charset="2"/>
              <a:buNone/>
              <a:defRPr/>
            </a:pPr>
            <a:endParaRPr lang="en-IN"/>
          </a:p>
          <a:p>
            <a:pPr marL="0" indent="0">
              <a:buFont typeface="Symbol" pitchFamily="18" charset="2"/>
              <a:buNone/>
              <a:defRPr/>
            </a:pPr>
            <a:r>
              <a:rPr lang="en-IN"/>
              <a:t>The feeling of love needs to be understood rightly by all, </a:t>
            </a:r>
          </a:p>
          <a:p>
            <a:pPr marL="0" indent="0">
              <a:buFont typeface="Symbol" pitchFamily="18" charset="2"/>
              <a:buNone/>
              <a:defRPr/>
            </a:pPr>
            <a:r>
              <a:rPr lang="en-IN"/>
              <a:t>particularly by youth</a:t>
            </a:r>
          </a:p>
          <a:p>
            <a:pPr>
              <a:defRPr/>
            </a:pPr>
            <a:endParaRPr lang="en-IN"/>
          </a:p>
        </p:txBody>
      </p:sp>
      <p:pic>
        <p:nvPicPr>
          <p:cNvPr id="59396" name="Picture 4">
            <a:extLst>
              <a:ext uri="{FF2B5EF4-FFF2-40B4-BE49-F238E27FC236}">
                <a16:creationId xmlns:a16="http://schemas.microsoft.com/office/drawing/2014/main" id="{76BF6F06-0826-42DA-AFDA-56AE9BC6A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8066088" y="460375"/>
            <a:ext cx="4125912"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3">
            <a:extLst>
              <a:ext uri="{FF2B5EF4-FFF2-40B4-BE49-F238E27FC236}">
                <a16:creationId xmlns:a16="http://schemas.microsoft.com/office/drawing/2014/main" id="{69C04546-D507-4722-AA2C-010C1C2DC8E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Happiness = Right understanding &amp; right feeling in the self</a:t>
            </a:r>
          </a:p>
          <a:p>
            <a:pPr>
              <a:buFont typeface="Arial" panose="020B0604020202020204" pitchFamily="34" charset="0"/>
              <a:buNone/>
            </a:pPr>
            <a:endParaRPr lang="en-US" altLang="en-US"/>
          </a:p>
          <a:p>
            <a:pPr>
              <a:buFont typeface="Arial" panose="020B0604020202020204" pitchFamily="34" charset="0"/>
              <a:buNone/>
            </a:pPr>
            <a:r>
              <a:rPr lang="en-US" altLang="en-US"/>
              <a:t>Love = feeling in the Self</a:t>
            </a:r>
          </a:p>
          <a:p>
            <a:pPr>
              <a:buFont typeface="Arial" panose="020B0604020202020204" pitchFamily="34" charset="0"/>
              <a:buNone/>
            </a:pPr>
            <a:endParaRPr lang="en-US" altLang="en-US"/>
          </a:p>
          <a:p>
            <a:pPr>
              <a:buFont typeface="Arial" panose="020B0604020202020204" pitchFamily="34" charset="0"/>
              <a:buNone/>
            </a:pPr>
            <a:r>
              <a:rPr lang="en-US" altLang="en-US">
                <a:cs typeface="Arial" panose="020B0604020202020204" pitchFamily="34" charset="0"/>
              </a:rPr>
              <a:t>Based on relating to the other self unconditionally</a:t>
            </a: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endParaRPr lang="en-US" altLang="en-US" sz="1400">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Continuity is possible</a:t>
            </a:r>
          </a:p>
        </p:txBody>
      </p:sp>
      <p:sp>
        <p:nvSpPr>
          <p:cNvPr id="60419" name="Content Placeholder 4">
            <a:extLst>
              <a:ext uri="{FF2B5EF4-FFF2-40B4-BE49-F238E27FC236}">
                <a16:creationId xmlns:a16="http://schemas.microsoft.com/office/drawing/2014/main" id="{608848EE-B6D6-4A9D-ABEA-1BC6F19D96D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Happiness = sensation (through the body) &amp; feeling from other</a:t>
            </a:r>
          </a:p>
          <a:p>
            <a:pPr>
              <a:buFont typeface="Arial" panose="020B0604020202020204" pitchFamily="34" charset="0"/>
              <a:buNone/>
            </a:pPr>
            <a:endParaRPr lang="en-US" altLang="en-US"/>
          </a:p>
          <a:p>
            <a:pPr>
              <a:buFont typeface="Arial" panose="020B0604020202020204" pitchFamily="34" charset="0"/>
              <a:buNone/>
            </a:pPr>
            <a:r>
              <a:rPr lang="en-US" altLang="en-US"/>
              <a:t>Love = sensation</a:t>
            </a:r>
          </a:p>
          <a:p>
            <a:pPr>
              <a:buFont typeface="Arial" panose="020B0604020202020204" pitchFamily="34" charset="0"/>
              <a:buNone/>
            </a:pPr>
            <a:endParaRPr lang="en-US" altLang="en-US"/>
          </a:p>
          <a:p>
            <a:pPr>
              <a:buFont typeface="Arial" panose="020B0604020202020204" pitchFamily="34" charset="0"/>
              <a:buNone/>
            </a:pPr>
            <a:r>
              <a:rPr lang="en-US" altLang="en-US"/>
              <a:t>Infatuation, Attraction, Liking, Lust, Vasna, based on getting sensation / feeling from the other </a:t>
            </a:r>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r>
              <a:rPr lang="en-US" altLang="en-US"/>
              <a:t>Continuity is not possible</a:t>
            </a:r>
          </a:p>
        </p:txBody>
      </p:sp>
      <p:sp>
        <p:nvSpPr>
          <p:cNvPr id="60420" name="Title 1">
            <a:extLst>
              <a:ext uri="{FF2B5EF4-FFF2-40B4-BE49-F238E27FC236}">
                <a16:creationId xmlns:a16="http://schemas.microsoft.com/office/drawing/2014/main" id="{7D62D95E-CF59-4748-99E1-5D06A12353C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Love							Infatuation</a:t>
            </a:r>
            <a:endParaRPr lang="en-US" altLang="en-US"/>
          </a:p>
        </p:txBody>
      </p:sp>
      <p:cxnSp>
        <p:nvCxnSpPr>
          <p:cNvPr id="7" name="Straight Connector 6">
            <a:extLst>
              <a:ext uri="{FF2B5EF4-FFF2-40B4-BE49-F238E27FC236}">
                <a16:creationId xmlns:a16="http://schemas.microsoft.com/office/drawing/2014/main" id="{D8BEFF16-68EC-41EE-B929-8DD9D8FA4E5D}"/>
              </a:ext>
            </a:extLst>
          </p:cNvPr>
          <p:cNvCxnSpPr>
            <a:stCxn id="60420"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a:extLst>
              <a:ext uri="{FF2B5EF4-FFF2-40B4-BE49-F238E27FC236}">
                <a16:creationId xmlns:a16="http://schemas.microsoft.com/office/drawing/2014/main" id="{DEF45DEC-6140-445A-BB7A-415651B2C8F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the difference between ragging and interaction?</a:t>
            </a:r>
          </a:p>
          <a:p>
            <a:endParaRPr lang="en-US" altLang="en-US"/>
          </a:p>
          <a:p>
            <a:endParaRPr lang="en-US" altLang="en-US"/>
          </a:p>
        </p:txBody>
      </p:sp>
      <p:sp>
        <p:nvSpPr>
          <p:cNvPr id="61443" name="Content Placeholder 2">
            <a:extLst>
              <a:ext uri="{FF2B5EF4-FFF2-40B4-BE49-F238E27FC236}">
                <a16:creationId xmlns:a16="http://schemas.microsoft.com/office/drawing/2014/main" id="{A0806699-D7DE-4CE6-B4A9-879D940E8C50}"/>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1444" name="Title 3">
            <a:extLst>
              <a:ext uri="{FF2B5EF4-FFF2-40B4-BE49-F238E27FC236}">
                <a16:creationId xmlns:a16="http://schemas.microsoft.com/office/drawing/2014/main" id="{9039A476-F039-4B89-AC3B-97E844245B1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6" name="Straight Connector 5">
            <a:extLst>
              <a:ext uri="{FF2B5EF4-FFF2-40B4-BE49-F238E27FC236}">
                <a16:creationId xmlns:a16="http://schemas.microsoft.com/office/drawing/2014/main" id="{D1C9F908-E665-4BD8-857B-1CC54E3D3F90}"/>
              </a:ext>
            </a:extLst>
          </p:cNvPr>
          <p:cNvCxnSpPr>
            <a:stCxn id="61444"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F4E6986-105C-4622-8AA5-04511FA2AE5A}"/>
              </a:ext>
            </a:extLst>
          </p:cNvPr>
          <p:cNvSpPr>
            <a:spLocks noGrp="1"/>
          </p:cNvSpPr>
          <p:nvPr>
            <p:ph sz="half" idx="1"/>
          </p:nvPr>
        </p:nvSpPr>
        <p:spPr>
          <a:xfrm>
            <a:off x="0" y="609600"/>
            <a:ext cx="6007100" cy="5943600"/>
          </a:xfrm>
        </p:spPr>
        <p:txBody>
          <a:bodyPr/>
          <a:lstStyle/>
          <a:p>
            <a:pPr>
              <a:defRPr/>
            </a:pPr>
            <a:r>
              <a:rPr lang="en-CA" dirty="0"/>
              <a:t>When we are not able to see this relationship with the newcomers, then we may tease them, make fun of them just for the sake of fun. We are not concerned about its impact on the newcomer. Of course, it hurts others. That is ragging. </a:t>
            </a:r>
            <a:endParaRPr lang="en-US" dirty="0"/>
          </a:p>
          <a:p>
            <a:pPr>
              <a:defRPr/>
            </a:pPr>
            <a:r>
              <a:rPr lang="en-CA" dirty="0"/>
              <a:t>Can you recall, how does it feel, when you are hurt by someone? For how many days/ months/ years, it disturbed you?</a:t>
            </a:r>
            <a:endParaRPr lang="en-US" dirty="0"/>
          </a:p>
          <a:p>
            <a:pPr>
              <a:defRPr/>
            </a:pPr>
            <a:r>
              <a:rPr lang="en-CA" dirty="0"/>
              <a:t>Is it wise/ a normal mental status to seek enjoyment by hurting others?</a:t>
            </a:r>
            <a:endParaRPr lang="en-US" dirty="0"/>
          </a:p>
          <a:p>
            <a:pPr marL="0" indent="0">
              <a:buFont typeface="Arial" panose="020B0604020202020204" pitchFamily="34" charset="0"/>
              <a:buNone/>
              <a:defRPr/>
            </a:pPr>
            <a:endParaRPr lang="en-US" dirty="0"/>
          </a:p>
        </p:txBody>
      </p:sp>
      <p:sp>
        <p:nvSpPr>
          <p:cNvPr id="8" name="Text Placeholder 7">
            <a:extLst>
              <a:ext uri="{FF2B5EF4-FFF2-40B4-BE49-F238E27FC236}">
                <a16:creationId xmlns:a16="http://schemas.microsoft.com/office/drawing/2014/main" id="{26667993-B080-481B-888B-ED02AF58A01B}"/>
              </a:ext>
            </a:extLst>
          </p:cNvPr>
          <p:cNvSpPr>
            <a:spLocks noGrp="1"/>
          </p:cNvSpPr>
          <p:nvPr>
            <p:ph sz="half" idx="2"/>
          </p:nvPr>
        </p:nvSpPr>
        <p:spPr>
          <a:xfrm>
            <a:off x="6210300" y="609600"/>
            <a:ext cx="5981700" cy="5943600"/>
          </a:xfrm>
        </p:spPr>
        <p:txBody>
          <a:bodyPr>
            <a:normAutofit/>
          </a:bodyPr>
          <a:lstStyle/>
          <a:p>
            <a:pPr marL="0" indent="0">
              <a:buFont typeface="Arial" panose="020B0604020202020204" pitchFamily="34" charset="0"/>
              <a:buNone/>
              <a:defRPr/>
            </a:pPr>
            <a:r>
              <a:rPr lang="en-CA" dirty="0"/>
              <a:t>How do you feel when a relative/ friend come to your family?</a:t>
            </a:r>
          </a:p>
          <a:p>
            <a:pPr marL="0" indent="0">
              <a:buFont typeface="Arial" panose="020B0604020202020204" pitchFamily="34" charset="0"/>
              <a:buNone/>
              <a:defRPr/>
            </a:pPr>
            <a:endParaRPr lang="en-US" dirty="0"/>
          </a:p>
          <a:p>
            <a:pPr>
              <a:defRPr/>
            </a:pPr>
            <a:r>
              <a:rPr lang="en-CA" dirty="0"/>
              <a:t>We feel happy about it. We want to share many things with them and also listen from them. This exchange of feelings and words satisfy all of us. That is interaction</a:t>
            </a:r>
          </a:p>
          <a:p>
            <a:pPr>
              <a:defRPr/>
            </a:pPr>
            <a:endParaRPr lang="en-US" dirty="0"/>
          </a:p>
          <a:p>
            <a:pPr marL="0" indent="0">
              <a:buFont typeface="Arial" panose="020B0604020202020204" pitchFamily="34" charset="0"/>
              <a:buNone/>
              <a:defRPr/>
            </a:pPr>
            <a:r>
              <a:rPr lang="en-CA" dirty="0"/>
              <a:t>(Here, we feel concerned with them, take care of their immediate needs and facilitate them to set their things in order….) </a:t>
            </a:r>
            <a:endParaRPr lang="en-US" dirty="0"/>
          </a:p>
        </p:txBody>
      </p:sp>
      <p:sp>
        <p:nvSpPr>
          <p:cNvPr id="62468" name="Title 6">
            <a:extLst>
              <a:ext uri="{FF2B5EF4-FFF2-40B4-BE49-F238E27FC236}">
                <a16:creationId xmlns:a16="http://schemas.microsoft.com/office/drawing/2014/main" id="{7CAAD76E-D242-4475-8D63-19AF570E47E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Ragging 						 Interaction</a:t>
            </a:r>
            <a:endParaRPr lang="en-US" altLang="en-US"/>
          </a:p>
        </p:txBody>
      </p:sp>
      <p:cxnSp>
        <p:nvCxnSpPr>
          <p:cNvPr id="5" name="Straight Connector 4">
            <a:extLst>
              <a:ext uri="{FF2B5EF4-FFF2-40B4-BE49-F238E27FC236}">
                <a16:creationId xmlns:a16="http://schemas.microsoft.com/office/drawing/2014/main" id="{91EF233C-640C-49A5-AE4F-EACDDD1F8760}"/>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a:extLst>
              <a:ext uri="{FF2B5EF4-FFF2-40B4-BE49-F238E27FC236}">
                <a16:creationId xmlns:a16="http://schemas.microsoft.com/office/drawing/2014/main" id="{312D7EE2-C518-4F8E-A7C7-C01362ED369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Interaction and Ragging</a:t>
            </a:r>
            <a:endParaRPr lang="en-US" altLang="en-US"/>
          </a:p>
        </p:txBody>
      </p:sp>
      <p:sp>
        <p:nvSpPr>
          <p:cNvPr id="63491" name="Content Placeholder 1">
            <a:extLst>
              <a:ext uri="{FF2B5EF4-FFF2-40B4-BE49-F238E27FC236}">
                <a16:creationId xmlns:a16="http://schemas.microsoft.com/office/drawing/2014/main" id="{BA030685-33F2-46CA-9C27-5CEBDBA4F3D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CA" altLang="en-US"/>
              <a:t>Of course, a welcoming healthy interaction is a must, because we are a member of the same institute family, will be staying together for 3-4 years</a:t>
            </a:r>
          </a:p>
          <a:p>
            <a:pPr marL="0" indent="0">
              <a:buFont typeface="Symbol" pitchFamily="18" charset="2"/>
              <a:buNone/>
            </a:pPr>
            <a:endParaRPr lang="en-CA" altLang="en-US"/>
          </a:p>
          <a:p>
            <a:pPr marL="0" indent="0">
              <a:buFont typeface="Symbol" pitchFamily="18" charset="2"/>
              <a:buNone/>
            </a:pPr>
            <a:r>
              <a:rPr lang="en-CA" altLang="en-US"/>
              <a:t>Thus, we are related to each other, we want to know each other so that we can be of help for each other in the process of understanding and learning together</a:t>
            </a:r>
            <a:endParaRPr alt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a:extLst>
              <a:ext uri="{FF2B5EF4-FFF2-40B4-BE49-F238E27FC236}">
                <a16:creationId xmlns:a16="http://schemas.microsoft.com/office/drawing/2014/main" id="{8ADE7DB8-649C-4328-B00E-6655BADD78C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the difference between feeling and expression of feeling?</a:t>
            </a:r>
          </a:p>
          <a:p>
            <a:endParaRPr lang="en-US" altLang="en-US"/>
          </a:p>
          <a:p>
            <a:endParaRPr lang="en-US" altLang="en-US"/>
          </a:p>
        </p:txBody>
      </p:sp>
      <p:sp>
        <p:nvSpPr>
          <p:cNvPr id="64515" name="Content Placeholder 2">
            <a:extLst>
              <a:ext uri="{FF2B5EF4-FFF2-40B4-BE49-F238E27FC236}">
                <a16:creationId xmlns:a16="http://schemas.microsoft.com/office/drawing/2014/main" id="{72668094-B2A4-40E8-887F-53E2A062333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4516" name="Title 3">
            <a:extLst>
              <a:ext uri="{FF2B5EF4-FFF2-40B4-BE49-F238E27FC236}">
                <a16:creationId xmlns:a16="http://schemas.microsoft.com/office/drawing/2014/main" id="{6CDE43C8-8955-4821-88FB-E73D60AA7C5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6" name="Straight Connector 5">
            <a:extLst>
              <a:ext uri="{FF2B5EF4-FFF2-40B4-BE49-F238E27FC236}">
                <a16:creationId xmlns:a16="http://schemas.microsoft.com/office/drawing/2014/main" id="{105E19F2-5F8A-4C26-913F-74FAC84CF59A}"/>
              </a:ext>
            </a:extLst>
          </p:cNvPr>
          <p:cNvCxnSpPr>
            <a:stCxn id="64516"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911A49C-90D3-4727-BC93-3922D5735C4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Affection (</a:t>
            </a:r>
            <a:r>
              <a:rPr lang="en-US" altLang="en-US" sz="2800">
                <a:latin typeface="Kruti Dev 010" pitchFamily="2" charset="0"/>
              </a:rPr>
              <a:t>Lusg</a:t>
            </a:r>
            <a:r>
              <a:rPr lang="en-US" altLang="en-US"/>
              <a:t>)</a:t>
            </a:r>
            <a:endParaRPr lang="en-GB" altLang="en-US"/>
          </a:p>
        </p:txBody>
      </p:sp>
      <p:sp>
        <p:nvSpPr>
          <p:cNvPr id="5123" name="Text Placeholder 2">
            <a:extLst>
              <a:ext uri="{FF2B5EF4-FFF2-40B4-BE49-F238E27FC236}">
                <a16:creationId xmlns:a16="http://schemas.microsoft.com/office/drawing/2014/main" id="{C021542F-49AC-49C8-B738-93182637802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The feeling of being related to the other</a:t>
            </a:r>
          </a:p>
          <a:p>
            <a:pPr>
              <a:buFont typeface="Symbol" pitchFamily="18" charset="2"/>
              <a:buNone/>
            </a:pPr>
            <a:r>
              <a:rPr lang="en-GB" altLang="en-US"/>
              <a:t>	(acceptance of the other as one’s relative, the other is like me)</a:t>
            </a:r>
          </a:p>
          <a:p>
            <a:pPr>
              <a:buFont typeface="Symbol" pitchFamily="18" charset="2"/>
              <a:buNone/>
            </a:pPr>
            <a:r>
              <a:rPr altLang="en-US" sz="2600">
                <a:solidFill>
                  <a:srgbClr val="1E00AA"/>
                </a:solidFill>
                <a:latin typeface="Kruti Dev 010" pitchFamily="2" charset="0"/>
              </a:rPr>
              <a:t>nwljs dks laca/kh ds :i esa Lohdkjus dk HkkoA fufoZj®f/krkA</a:t>
            </a:r>
          </a:p>
          <a:p>
            <a:pPr>
              <a:buFont typeface="Symbol" pitchFamily="18" charset="2"/>
              <a:buNone/>
            </a:pPr>
            <a:endParaRPr lang="en-GB" altLang="en-US"/>
          </a:p>
          <a:p>
            <a:pPr>
              <a:buFont typeface="Symbol" pitchFamily="18" charset="2"/>
              <a:buNone/>
            </a:pPr>
            <a:endParaRPr lang="en-GB" altLang="en-US"/>
          </a:p>
          <a:p>
            <a:pPr>
              <a:buFont typeface="Symbol" pitchFamily="18" charset="2"/>
              <a:buNone/>
            </a:pPr>
            <a:r>
              <a:rPr lang="en-GB" altLang="en-US"/>
              <a:t>One has the responsibility and commitment for mutual fulfilment in the relationship</a:t>
            </a:r>
          </a:p>
          <a:p>
            <a:pPr>
              <a:buFont typeface="Symbol" pitchFamily="18" charset="2"/>
              <a:buNone/>
            </a:pPr>
            <a:endParaRPr lang="en-GB" altLang="en-US"/>
          </a:p>
          <a:p>
            <a:pPr>
              <a:buFont typeface="Symbol" pitchFamily="18" charset="2"/>
              <a:buNone/>
            </a:pPr>
            <a:endParaRPr lang="en-GB" altLang="en-US">
              <a:solidFill>
                <a:srgbClr val="FF0000"/>
              </a:solidFill>
            </a:endParaRPr>
          </a:p>
          <a:p>
            <a:pPr>
              <a:buFont typeface="Symbol" pitchFamily="18" charset="2"/>
              <a:buNone/>
            </a:pPr>
            <a:endParaRPr lang="en-GB" altLang="en-US">
              <a:solidFill>
                <a:srgbClr val="FF0000"/>
              </a:solidFill>
            </a:endParaRPr>
          </a:p>
          <a:p>
            <a:pPr>
              <a:buFont typeface="Symbol" pitchFamily="18" charset="2"/>
              <a:buNone/>
            </a:pPr>
            <a:endParaRPr lang="en-GB" altLang="en-US">
              <a:solidFill>
                <a:srgbClr val="FF0000"/>
              </a:solidFill>
            </a:endParaRPr>
          </a:p>
          <a:p>
            <a:pPr>
              <a:buFont typeface="Symbol" pitchFamily="18" charset="2"/>
              <a:buNone/>
            </a:pPr>
            <a:endParaRPr lang="en-GB" altLang="en-US">
              <a:solidFill>
                <a:srgbClr val="FF0000"/>
              </a:solidFill>
            </a:endParaRPr>
          </a:p>
          <a:p>
            <a:pPr>
              <a:buFont typeface="Symbol" pitchFamily="18" charset="2"/>
              <a:buNone/>
            </a:pPr>
            <a:endParaRPr lang="en-GB" altLang="en-US">
              <a:solidFill>
                <a:srgbClr val="FF0000"/>
              </a:solidFill>
            </a:endParaRPr>
          </a:p>
          <a:p>
            <a:pPr>
              <a:buFont typeface="Symbol" pitchFamily="18" charset="2"/>
              <a:buNone/>
            </a:pPr>
            <a:r>
              <a:rPr lang="en-GB" altLang="en-US">
                <a:solidFill>
                  <a:srgbClr val="FF0000"/>
                </a:solidFill>
              </a:rPr>
              <a:t>Opposition, jealousy... are an indication of the absence of affection</a:t>
            </a:r>
          </a:p>
          <a:p>
            <a:pPr>
              <a:buFont typeface="Symbol" pitchFamily="18" charset="2"/>
              <a:buNone/>
            </a:pPr>
            <a:r>
              <a:rPr lang="en-GB" altLang="en-US">
                <a:solidFill>
                  <a:srgbClr val="FF0000"/>
                </a:solidFill>
              </a:rPr>
              <a:t>reaction (instead of responsibility)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2" end="1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DDEA9CD-6C26-422F-A14B-B59F964A064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Feeling and Expression of Feeling</a:t>
            </a:r>
            <a:endParaRPr lang="en-US" altLang="en-US"/>
          </a:p>
        </p:txBody>
      </p:sp>
      <p:sp>
        <p:nvSpPr>
          <p:cNvPr id="3" name="Text Placeholder 2">
            <a:extLst>
              <a:ext uri="{FF2B5EF4-FFF2-40B4-BE49-F238E27FC236}">
                <a16:creationId xmlns:a16="http://schemas.microsoft.com/office/drawing/2014/main" id="{28A447EE-F065-4328-80DA-07528863E906}"/>
              </a:ext>
            </a:extLst>
          </p:cNvPr>
          <p:cNvSpPr>
            <a:spLocks noGrp="1"/>
          </p:cNvSpPr>
          <p:nvPr>
            <p:ph type="body" sz="quarter" idx="13"/>
          </p:nvPr>
        </p:nvSpPr>
        <p:spPr/>
        <p:txBody>
          <a:bodyPr>
            <a:normAutofit lnSpcReduction="10000"/>
          </a:bodyPr>
          <a:lstStyle/>
          <a:p>
            <a:pPr marL="0" indent="0">
              <a:buFont typeface="Symbol" pitchFamily="18" charset="2"/>
              <a:buNone/>
              <a:defRPr/>
            </a:pPr>
            <a:r>
              <a:rPr lang="en-IN"/>
              <a:t>Feeling			Can be continuous</a:t>
            </a:r>
          </a:p>
          <a:p>
            <a:pPr marL="0" indent="0">
              <a:buFont typeface="Symbol" pitchFamily="18" charset="2"/>
              <a:buNone/>
              <a:defRPr/>
            </a:pPr>
            <a:r>
              <a:rPr lang="en-IN"/>
              <a:t>				Continuity is desirable for right feelings</a:t>
            </a:r>
          </a:p>
          <a:p>
            <a:pPr marL="0" indent="0">
              <a:buFont typeface="Symbol" pitchFamily="18" charset="2"/>
              <a:buNone/>
              <a:defRPr/>
            </a:pPr>
            <a:r>
              <a:rPr lang="en-IN"/>
              <a:t>				e.g. Respect</a:t>
            </a:r>
          </a:p>
          <a:p>
            <a:pPr marL="0" indent="0">
              <a:buFont typeface="Symbol" pitchFamily="18" charset="2"/>
              <a:buNone/>
              <a:defRPr/>
            </a:pPr>
            <a:endParaRPr lang="en-IN"/>
          </a:p>
          <a:p>
            <a:pPr marL="0" indent="0">
              <a:buFont typeface="Symbol" pitchFamily="18" charset="2"/>
              <a:buNone/>
              <a:defRPr/>
            </a:pPr>
            <a:r>
              <a:rPr lang="en-IN"/>
              <a:t>Expression of Feeling		Can’t be continuous</a:t>
            </a:r>
          </a:p>
          <a:p>
            <a:pPr marL="0" indent="0">
              <a:buFont typeface="Symbol" pitchFamily="18" charset="2"/>
              <a:buNone/>
              <a:defRPr/>
            </a:pPr>
            <a:r>
              <a:rPr lang="en-IN"/>
              <a:t>				We don’t want continuity here!</a:t>
            </a:r>
          </a:p>
          <a:p>
            <a:pPr marL="0" indent="0">
              <a:buFont typeface="Symbol" pitchFamily="18" charset="2"/>
              <a:buNone/>
              <a:defRPr/>
            </a:pPr>
            <a:r>
              <a:rPr lang="en-IN"/>
              <a:t>				e.g. Shaking hands</a:t>
            </a:r>
          </a:p>
          <a:p>
            <a:pPr marL="0" indent="0">
              <a:buFont typeface="Symbol" pitchFamily="18" charset="2"/>
              <a:buNone/>
              <a:defRPr/>
            </a:pPr>
            <a:endParaRPr lang="en-IN" sz="400"/>
          </a:p>
          <a:p>
            <a:pPr marL="0" indent="0">
              <a:buFont typeface="Symbol" pitchFamily="18" charset="2"/>
              <a:buNone/>
              <a:defRPr/>
            </a:pPr>
            <a:r>
              <a:rPr lang="en-IN" b="1" u="sng"/>
              <a:t>Feeling</a:t>
            </a:r>
            <a:r>
              <a:rPr lang="en-IN" b="1"/>
              <a:t>	</a:t>
            </a:r>
            <a:r>
              <a:rPr lang="en-IN" b="1" u="sng"/>
              <a:t>Expression of Feeling	_______</a:t>
            </a:r>
          </a:p>
          <a:p>
            <a:pPr marL="0" indent="0">
              <a:buFont typeface="Symbol" pitchFamily="18" charset="2"/>
              <a:buNone/>
              <a:defRPr/>
            </a:pPr>
            <a:r>
              <a:rPr lang="en-IN" sz="2000"/>
              <a:t>Trust		</a:t>
            </a:r>
            <a:r>
              <a:rPr sz="2000"/>
              <a:t>Cooperation</a:t>
            </a:r>
          </a:p>
          <a:p>
            <a:pPr marL="0" indent="0">
              <a:buFont typeface="Symbol" pitchFamily="18" charset="2"/>
              <a:buNone/>
              <a:defRPr/>
            </a:pPr>
            <a:r>
              <a:rPr lang="en-IN" sz="2000"/>
              <a:t>		free from complaints, irritation, anger</a:t>
            </a:r>
          </a:p>
          <a:p>
            <a:pPr marL="0" indent="0">
              <a:buFont typeface="Symbol" pitchFamily="18" charset="2"/>
              <a:buNone/>
              <a:defRPr/>
            </a:pPr>
            <a:r>
              <a:rPr lang="en-IN" sz="2000"/>
              <a:t>Respect	Mutual development</a:t>
            </a:r>
          </a:p>
          <a:p>
            <a:pPr marL="0" indent="0">
              <a:buFont typeface="Symbol" pitchFamily="18" charset="2"/>
              <a:buNone/>
              <a:defRPr/>
            </a:pPr>
            <a:r>
              <a:rPr lang="en-IN" sz="2000"/>
              <a:t>Affection	Commitment- responsibility towards relative</a:t>
            </a:r>
          </a:p>
          <a:p>
            <a:pPr marL="0" indent="0">
              <a:buFont typeface="Symbol" pitchFamily="18" charset="2"/>
              <a:buNone/>
              <a:defRPr/>
            </a:pPr>
            <a:r>
              <a:rPr lang="en-IN" sz="2000"/>
              <a:t>…</a:t>
            </a:r>
          </a:p>
          <a:p>
            <a:pPr marL="0" indent="0">
              <a:buFont typeface="Symbol" pitchFamily="18" charset="2"/>
              <a:buNone/>
              <a:defRPr/>
            </a:pPr>
            <a:r>
              <a:rPr lang="en-IN" sz="2000"/>
              <a:t>Love		Compassion, Unconditional commitment</a:t>
            </a:r>
          </a:p>
          <a:p>
            <a:pPr marL="0" indent="0">
              <a:buFont typeface="Symbol" pitchFamily="18" charset="2"/>
              <a:buNone/>
              <a:defRPr/>
            </a:pPr>
            <a:r>
              <a:rPr lang="en-IN" sz="2000"/>
              <a:t>		free from struggle</a:t>
            </a:r>
          </a:p>
          <a:p>
            <a:pPr marL="0" indent="0">
              <a:buFont typeface="Symbol" pitchFamily="18" charset="2"/>
              <a:buNone/>
              <a:defRPr/>
            </a:pPr>
            <a:endParaRPr lang="en-IN" sz="400"/>
          </a:p>
          <a:p>
            <a:pPr marL="0" indent="0">
              <a:buFont typeface="Symbol" pitchFamily="18" charset="2"/>
              <a:buNone/>
              <a:defRPr/>
            </a:pPr>
            <a:r>
              <a:rPr lang="en-IN" sz="2000"/>
              <a:t>The important thing is to understand the feelings, to ensure the feelings within</a:t>
            </a:r>
            <a:endParaRPr sz="2000"/>
          </a:p>
        </p:txBody>
      </p:sp>
      <p:cxnSp>
        <p:nvCxnSpPr>
          <p:cNvPr id="5" name="Straight Arrow Connector 4">
            <a:extLst>
              <a:ext uri="{FF2B5EF4-FFF2-40B4-BE49-F238E27FC236}">
                <a16:creationId xmlns:a16="http://schemas.microsoft.com/office/drawing/2014/main" id="{AFF4AD09-DBA3-4EC2-B4F4-48B73D1292F3}"/>
              </a:ext>
            </a:extLst>
          </p:cNvPr>
          <p:cNvCxnSpPr/>
          <p:nvPr/>
        </p:nvCxnSpPr>
        <p:spPr>
          <a:xfrm>
            <a:off x="2209800" y="990600"/>
            <a:ext cx="0" cy="1143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59B80F46-CACF-40EA-A18E-608C0FBB1F7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What is the difference between Competition and Collaboration/Cooperation</a:t>
            </a:r>
            <a:endParaRPr lang="en-US" altLang="en-US"/>
          </a:p>
        </p:txBody>
      </p:sp>
      <p:sp>
        <p:nvSpPr>
          <p:cNvPr id="2" name="Content Placeholder 1">
            <a:extLst>
              <a:ext uri="{FF2B5EF4-FFF2-40B4-BE49-F238E27FC236}">
                <a16:creationId xmlns:a16="http://schemas.microsoft.com/office/drawing/2014/main" id="{E65C4A54-ADF9-4AF9-91F3-E060A34D22A0}"/>
              </a:ext>
            </a:extLst>
          </p:cNvPr>
          <p:cNvSpPr>
            <a:spLocks noGrp="1"/>
          </p:cNvSpPr>
          <p:nvPr>
            <p:ph sz="half" idx="2"/>
          </p:nvPr>
        </p:nvSpPr>
        <p:spPr>
          <a:xfrm>
            <a:off x="6210300" y="609600"/>
            <a:ext cx="5981700" cy="5943600"/>
          </a:xfrm>
        </p:spPr>
        <p:txBody>
          <a:bodyPr/>
          <a:lstStyle/>
          <a:p>
            <a:pPr>
              <a:defRPr/>
            </a:pPr>
            <a:r>
              <a:rPr lang="en-CA" dirty="0"/>
              <a:t>When we feel related to each other, we cooperate. On the other hand, when have a feeling of opposition, we compete.</a:t>
            </a:r>
            <a:endParaRPr lang="en-US" dirty="0"/>
          </a:p>
          <a:p>
            <a:pPr>
              <a:buFont typeface="Arial" charset="0"/>
              <a:buNone/>
              <a:defRPr/>
            </a:pPr>
            <a:r>
              <a:rPr lang="en-CA" dirty="0"/>
              <a:t>	Our natural acceptance is for relationship and cooperation and not for opposition</a:t>
            </a:r>
            <a:endParaRPr lang="en-US" dirty="0"/>
          </a:p>
          <a:p>
            <a:pPr>
              <a:buFont typeface="Arial" charset="0"/>
              <a:buNone/>
              <a:defRPr/>
            </a:pPr>
            <a:r>
              <a:rPr lang="en-CA" dirty="0"/>
              <a:t>	In today’s world view, we assume there is “Struggle for survival and survival of the fittest”; rather than a relationship of mutual fulfillment in nature.</a:t>
            </a:r>
            <a:endParaRPr lang="en-US" dirty="0"/>
          </a:p>
          <a:p>
            <a:pPr>
              <a:buFont typeface="Arial" charset="0"/>
              <a:buNone/>
              <a:defRPr/>
            </a:pPr>
            <a:r>
              <a:rPr lang="en-CA" dirty="0"/>
              <a:t>	Just ask yourself- When does our mutual growth/ competence becomes better-</a:t>
            </a:r>
            <a:endParaRPr lang="en-US" dirty="0"/>
          </a:p>
          <a:p>
            <a:pPr lvl="1">
              <a:defRPr/>
            </a:pPr>
            <a:r>
              <a:rPr lang="en-CA" sz="2200" dirty="0"/>
              <a:t>When we help each other wherever needed</a:t>
            </a:r>
            <a:endParaRPr lang="en-US" sz="2200" dirty="0"/>
          </a:p>
          <a:p>
            <a:pPr lvl="1">
              <a:defRPr/>
            </a:pPr>
            <a:r>
              <a:rPr lang="en-CA" sz="2200" dirty="0"/>
              <a:t>When we work separately in isolation or</a:t>
            </a:r>
          </a:p>
          <a:p>
            <a:pPr lvl="1">
              <a:defRPr/>
            </a:pPr>
            <a:r>
              <a:rPr lang="en-CA" sz="2200" dirty="0"/>
              <a:t>When we work separately in opposition</a:t>
            </a:r>
            <a:endParaRPr lang="en-US" sz="2200" dirty="0"/>
          </a:p>
          <a:p>
            <a:pPr marL="0" indent="0">
              <a:buFont typeface="Arial" panose="020B0604020202020204" pitchFamily="34" charset="0"/>
              <a:buNone/>
              <a:defRPr/>
            </a:pPr>
            <a:endParaRPr lang="en-US" dirty="0"/>
          </a:p>
          <a:p>
            <a:pPr lvl="1">
              <a:defRPr/>
            </a:pPr>
            <a:endParaRPr lang="en-US" sz="2200" dirty="0"/>
          </a:p>
          <a:p>
            <a:pPr marL="0" indent="0">
              <a:buFont typeface="Arial" panose="020B0604020202020204" pitchFamily="34" charset="0"/>
              <a:buNone/>
              <a:defRPr/>
            </a:pPr>
            <a:endParaRPr lang="en-US" dirty="0"/>
          </a:p>
        </p:txBody>
      </p:sp>
      <p:sp>
        <p:nvSpPr>
          <p:cNvPr id="66564" name="Title 3">
            <a:extLst>
              <a:ext uri="{FF2B5EF4-FFF2-40B4-BE49-F238E27FC236}">
                <a16:creationId xmlns:a16="http://schemas.microsoft.com/office/drawing/2014/main" id="{247D0F34-B5BF-4B16-A71B-69CD2B49026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Competition and Collaboration/Cooperation</a:t>
            </a:r>
            <a:endParaRPr lang="en-US" altLang="en-US"/>
          </a:p>
        </p:txBody>
      </p:sp>
      <p:cxnSp>
        <p:nvCxnSpPr>
          <p:cNvPr id="5" name="Straight Connector 4">
            <a:extLst>
              <a:ext uri="{FF2B5EF4-FFF2-40B4-BE49-F238E27FC236}">
                <a16:creationId xmlns:a16="http://schemas.microsoft.com/office/drawing/2014/main" id="{21DA13D0-B14C-43D4-A76D-86B13AE351CF}"/>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a:extLst>
              <a:ext uri="{FF2B5EF4-FFF2-40B4-BE49-F238E27FC236}">
                <a16:creationId xmlns:a16="http://schemas.microsoft.com/office/drawing/2014/main" id="{87DF252B-4675-4E24-9673-23A744D02F8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7587" name="Content Placeholder 2">
            <a:extLst>
              <a:ext uri="{FF2B5EF4-FFF2-40B4-BE49-F238E27FC236}">
                <a16:creationId xmlns:a16="http://schemas.microsoft.com/office/drawing/2014/main" id="{DCEEC0FC-C95C-4E8C-BBD0-7393D6E01AE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7588" name="Title 3">
            <a:extLst>
              <a:ext uri="{FF2B5EF4-FFF2-40B4-BE49-F238E27FC236}">
                <a16:creationId xmlns:a16="http://schemas.microsoft.com/office/drawing/2014/main" id="{F0A8F29C-CFA5-469C-A125-99756157BEE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4">
            <a:extLst>
              <a:ext uri="{FF2B5EF4-FFF2-40B4-BE49-F238E27FC236}">
                <a16:creationId xmlns:a16="http://schemas.microsoft.com/office/drawing/2014/main" id="{1F2B18F3-635E-4160-9B23-C81EFA589A9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You have the right understanding</a:t>
            </a:r>
          </a:p>
          <a:p>
            <a:pPr marL="0" indent="0">
              <a:buFont typeface="Arial" panose="020B0604020202020204" pitchFamily="34" charset="0"/>
              <a:buNone/>
            </a:pPr>
            <a:r>
              <a:rPr lang="en-IN" altLang="en-US"/>
              <a:t>(of relationship, harmony and co-existence)</a:t>
            </a:r>
          </a:p>
          <a:p>
            <a:pPr marL="0" indent="0">
              <a:buFont typeface="Arial" panose="020B0604020202020204" pitchFamily="34" charset="0"/>
              <a:buNone/>
            </a:pPr>
            <a:r>
              <a:rPr lang="en-IN" altLang="en-US"/>
              <a:t>[You are aware of it, guided by it]</a:t>
            </a:r>
          </a:p>
          <a:p>
            <a:pPr marL="0" indent="0">
              <a:buFont typeface="Arial" panose="020B0604020202020204" pitchFamily="34" charset="0"/>
              <a:buNone/>
            </a:pPr>
            <a:r>
              <a:rPr lang="en-IN" altLang="en-US"/>
              <a:t>	</a:t>
            </a:r>
            <a:r>
              <a:rPr lang="en-IN" altLang="en-US" sz="1800"/>
              <a:t>This ensures</a:t>
            </a:r>
          </a:p>
          <a:p>
            <a:pPr marL="0" indent="0">
              <a:buFont typeface="Arial" panose="020B0604020202020204" pitchFamily="34" charset="0"/>
              <a:buNone/>
            </a:pPr>
            <a:r>
              <a:rPr lang="en-IN" altLang="en-US"/>
              <a:t>You have the right feeling within </a:t>
            </a:r>
          </a:p>
          <a:p>
            <a:pPr marL="0" indent="0">
              <a:buFont typeface="Arial" panose="020B0604020202020204" pitchFamily="34" charset="0"/>
              <a:buNone/>
            </a:pPr>
            <a:r>
              <a:rPr lang="en-IN" altLang="en-US"/>
              <a:t>(happiness)</a:t>
            </a:r>
          </a:p>
          <a:p>
            <a:pPr marL="0" indent="0">
              <a:buFont typeface="Arial" panose="020B0604020202020204" pitchFamily="34" charset="0"/>
              <a:buNone/>
            </a:pPr>
            <a:r>
              <a:rPr lang="en-IN" altLang="en-US"/>
              <a:t>definite, continuous, unconditional</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sz="1200"/>
          </a:p>
          <a:p>
            <a:pPr marL="0" indent="0">
              <a:buFont typeface="Arial" panose="020B0604020202020204" pitchFamily="34" charset="0"/>
              <a:buNone/>
            </a:pPr>
            <a:r>
              <a:rPr lang="en-IN" altLang="en-US"/>
              <a:t>(Right understanding and right feeling is your property; </a:t>
            </a:r>
          </a:p>
          <a:p>
            <a:pPr marL="0" indent="0">
              <a:buFont typeface="Arial" panose="020B0604020202020204" pitchFamily="34" charset="0"/>
              <a:buNone/>
            </a:pPr>
            <a:r>
              <a:rPr lang="en-IN" altLang="en-US"/>
              <a:t>not dependent on other; </a:t>
            </a:r>
          </a:p>
          <a:p>
            <a:pPr marL="0" indent="0">
              <a:buFont typeface="Arial" panose="020B0604020202020204" pitchFamily="34" charset="0"/>
              <a:buNone/>
            </a:pPr>
            <a:r>
              <a:rPr lang="en-IN" altLang="en-US"/>
              <a:t>You are in a state of self-organisation or </a:t>
            </a:r>
            <a:r>
              <a:rPr lang="en-IN" altLang="en-US" i="1"/>
              <a:t>swatantrata</a:t>
            </a:r>
            <a:r>
              <a:rPr lang="en-IN" altLang="en-US"/>
              <a:t>)</a:t>
            </a:r>
          </a:p>
        </p:txBody>
      </p:sp>
      <p:sp>
        <p:nvSpPr>
          <p:cNvPr id="6" name="Content Placeholder 5">
            <a:extLst>
              <a:ext uri="{FF2B5EF4-FFF2-40B4-BE49-F238E27FC236}">
                <a16:creationId xmlns:a16="http://schemas.microsoft.com/office/drawing/2014/main" id="{1C4FC629-5122-4DE0-AF08-A1331F21F366}"/>
              </a:ext>
            </a:extLst>
          </p:cNvPr>
          <p:cNvSpPr>
            <a:spLocks noGrp="1"/>
          </p:cNvSpPr>
          <p:nvPr>
            <p:ph sz="half" idx="2"/>
          </p:nvPr>
        </p:nvSpPr>
        <p:spPr>
          <a:xfrm>
            <a:off x="6210300" y="609600"/>
            <a:ext cx="5981700" cy="5943600"/>
          </a:xfrm>
        </p:spPr>
        <p:txBody>
          <a:bodyPr/>
          <a:lstStyle/>
          <a:p>
            <a:pPr marL="0" indent="0">
              <a:buFont typeface="Arial" panose="020B0604020202020204" pitchFamily="34" charset="0"/>
              <a:buNone/>
              <a:defRPr/>
            </a:pPr>
            <a:r>
              <a:rPr lang="en-IN" dirty="0"/>
              <a:t>Within, you don’t have any definite feeling (it keeps fluctuating)</a:t>
            </a:r>
          </a:p>
          <a:p>
            <a:pPr>
              <a:defRPr/>
            </a:pPr>
            <a:r>
              <a:rPr lang="en-IN" dirty="0"/>
              <a:t>If the other expresses right feeling, you feel “happy”</a:t>
            </a:r>
          </a:p>
          <a:p>
            <a:pPr>
              <a:defRPr/>
            </a:pPr>
            <a:r>
              <a:rPr lang="en-IN" dirty="0"/>
              <a:t>If the other expresses wrong feeling, you feel “unhappy”</a:t>
            </a:r>
          </a:p>
          <a:p>
            <a:pPr marL="0" indent="0">
              <a:buFont typeface="Arial" panose="020B0604020202020204" pitchFamily="34" charset="0"/>
              <a:buNone/>
              <a:defRPr/>
            </a:pPr>
            <a:r>
              <a:rPr lang="en-IN" dirty="0">
                <a:solidFill>
                  <a:srgbClr val="FF0000"/>
                </a:solidFill>
              </a:rPr>
              <a:t>	</a:t>
            </a:r>
            <a:r>
              <a:rPr lang="en-IN" sz="1800" dirty="0">
                <a:solidFill>
                  <a:srgbClr val="FF0000"/>
                </a:solidFill>
              </a:rPr>
              <a:t>This indicates</a:t>
            </a:r>
          </a:p>
          <a:p>
            <a:pPr marL="0" indent="0">
              <a:buFont typeface="Arial" panose="020B0604020202020204" pitchFamily="34" charset="0"/>
              <a:buNone/>
              <a:defRPr/>
            </a:pPr>
            <a:r>
              <a:rPr lang="en-IN" dirty="0"/>
              <a:t>You don’t have the right understanding</a:t>
            </a:r>
          </a:p>
          <a:p>
            <a:pPr marL="0" indent="0">
              <a:buFont typeface="Arial" panose="020B0604020202020204" pitchFamily="34" charset="0"/>
              <a:buNone/>
              <a:defRPr/>
            </a:pPr>
            <a:endParaRPr lang="en-IN" dirty="0"/>
          </a:p>
          <a:p>
            <a:pPr marL="0" indent="0">
              <a:buFont typeface="Arial" panose="020B0604020202020204" pitchFamily="34" charset="0"/>
              <a:buNone/>
              <a:defRPr/>
            </a:pPr>
            <a:r>
              <a:rPr lang="en-IN" dirty="0"/>
              <a:t>(In terms of feeling, you are dependent on the other;</a:t>
            </a:r>
          </a:p>
          <a:p>
            <a:pPr marL="0" indent="0">
              <a:buFont typeface="Arial" panose="020B0604020202020204" pitchFamily="34" charset="0"/>
              <a:buNone/>
              <a:defRPr/>
            </a:pPr>
            <a:r>
              <a:rPr lang="en-IN" dirty="0"/>
              <a:t>you are in a state of enslavement or </a:t>
            </a:r>
            <a:r>
              <a:rPr lang="en-IN" i="1" dirty="0" err="1"/>
              <a:t>partantrata</a:t>
            </a:r>
            <a:r>
              <a:rPr lang="en-IN" dirty="0"/>
              <a:t>)</a:t>
            </a:r>
            <a:endParaRPr lang="en-US" dirty="0"/>
          </a:p>
        </p:txBody>
      </p:sp>
      <p:sp>
        <p:nvSpPr>
          <p:cNvPr id="68612" name="Title 3">
            <a:extLst>
              <a:ext uri="{FF2B5EF4-FFF2-40B4-BE49-F238E27FC236}">
                <a16:creationId xmlns:a16="http://schemas.microsoft.com/office/drawing/2014/main" id="{0479C083-6620-4294-A695-2A96EC89F97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Right Feeling Within					Feeling from Other</a:t>
            </a:r>
            <a:endParaRPr lang="en-US" altLang="en-US"/>
          </a:p>
        </p:txBody>
      </p:sp>
      <p:cxnSp>
        <p:nvCxnSpPr>
          <p:cNvPr id="13" name="Straight Arrow Connector 12">
            <a:extLst>
              <a:ext uri="{FF2B5EF4-FFF2-40B4-BE49-F238E27FC236}">
                <a16:creationId xmlns:a16="http://schemas.microsoft.com/office/drawing/2014/main" id="{8246A47D-DF4D-46E8-B56D-68B7D037DB77}"/>
              </a:ext>
            </a:extLst>
          </p:cNvPr>
          <p:cNvCxnSpPr>
            <a:cxnSpLocks/>
          </p:cNvCxnSpPr>
          <p:nvPr/>
        </p:nvCxnSpPr>
        <p:spPr>
          <a:xfrm>
            <a:off x="2438400" y="19050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35CA5CE-F9B2-4987-96BC-D17CCE05B2DA}"/>
              </a:ext>
            </a:extLst>
          </p:cNvPr>
          <p:cNvCxnSpPr>
            <a:cxnSpLocks/>
          </p:cNvCxnSpPr>
          <p:nvPr/>
        </p:nvCxnSpPr>
        <p:spPr>
          <a:xfrm>
            <a:off x="7086600" y="2844800"/>
            <a:ext cx="0" cy="4318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34E1307-888A-47CE-8190-F5E5AC0144BB}"/>
              </a:ext>
            </a:extLst>
          </p:cNvPr>
          <p:cNvCxnSpPr>
            <a:stCxn id="68612"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4">
            <a:extLst>
              <a:ext uri="{FF2B5EF4-FFF2-40B4-BE49-F238E27FC236}">
                <a16:creationId xmlns:a16="http://schemas.microsoft.com/office/drawing/2014/main" id="{8E53C348-6ED1-4DEC-AECA-D94F9CA3A30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The other is not expressing the right feeling</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The other does not have the right feeling </a:t>
            </a:r>
          </a:p>
          <a:p>
            <a:pPr marL="0" indent="0">
              <a:buFont typeface="Arial" panose="020B0604020202020204" pitchFamily="34" charset="0"/>
              <a:buNone/>
            </a:pPr>
            <a:r>
              <a:rPr lang="en-IN" altLang="en-US"/>
              <a:t>(is unhappy)</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a:t>The other does not have the right understanding</a:t>
            </a:r>
          </a:p>
          <a:p>
            <a:pPr marL="0" indent="0">
              <a:buFont typeface="Arial" panose="020B0604020202020204" pitchFamily="34" charset="0"/>
              <a:buNone/>
            </a:pPr>
            <a:r>
              <a:rPr lang="en-IN" altLang="en-US"/>
              <a:t>       +</a:t>
            </a:r>
          </a:p>
          <a:p>
            <a:pPr marL="0" indent="0">
              <a:buFont typeface="Arial" panose="020B0604020202020204" pitchFamily="34" charset="0"/>
              <a:buNone/>
            </a:pPr>
            <a:r>
              <a:rPr lang="en-IN" altLang="en-US"/>
              <a:t>The other has a natural acceptance to make you happy and prosperous</a:t>
            </a:r>
          </a:p>
          <a:p>
            <a:pPr marL="0" indent="0">
              <a:buFont typeface="Arial" panose="020B0604020202020204" pitchFamily="34" charset="0"/>
              <a:buNone/>
            </a:pPr>
            <a:r>
              <a:rPr lang="en-IN" altLang="en-US"/>
              <a:t>[but (s)he is not aware of it, is not guided by it]</a:t>
            </a:r>
            <a:endParaRPr lang="en-US" altLang="en-US"/>
          </a:p>
        </p:txBody>
      </p:sp>
      <p:sp>
        <p:nvSpPr>
          <p:cNvPr id="6" name="Content Placeholder 5">
            <a:extLst>
              <a:ext uri="{FF2B5EF4-FFF2-40B4-BE49-F238E27FC236}">
                <a16:creationId xmlns:a16="http://schemas.microsoft.com/office/drawing/2014/main" id="{4BA0DB28-D623-4A52-9D8A-07691C69392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You are not perturbed by it</a:t>
            </a:r>
          </a:p>
          <a:p>
            <a:pPr marL="0" indent="0">
              <a:buFont typeface="Arial" panose="020B0604020202020204" pitchFamily="34" charset="0"/>
              <a:buNone/>
            </a:pPr>
            <a:r>
              <a:rPr lang="en-IN" altLang="en-US"/>
              <a:t>Check own past misbehaviour</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a:t>You express right feeling only, try to assure the other</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a:t>You are committed to help the other develop right understanding (as and when (s)he feels assured of you, your behaviour)</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You have trust on intention of the other. You feel related to the other. You feel responsible in the relationship, unconditionally</a:t>
            </a:r>
            <a:endParaRPr lang="en-US" altLang="en-US"/>
          </a:p>
        </p:txBody>
      </p:sp>
      <p:sp>
        <p:nvSpPr>
          <p:cNvPr id="69636" name="Title 3">
            <a:extLst>
              <a:ext uri="{FF2B5EF4-FFF2-40B4-BE49-F238E27FC236}">
                <a16:creationId xmlns:a16="http://schemas.microsoft.com/office/drawing/2014/main" id="{B34BED5A-84C5-49DC-9C71-62886348426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 expression of feeling is only an indicator of the state of being</a:t>
            </a:r>
            <a:endParaRPr lang="en-US" altLang="en-US"/>
          </a:p>
        </p:txBody>
      </p:sp>
      <p:cxnSp>
        <p:nvCxnSpPr>
          <p:cNvPr id="8" name="Straight Arrow Connector 7">
            <a:extLst>
              <a:ext uri="{FF2B5EF4-FFF2-40B4-BE49-F238E27FC236}">
                <a16:creationId xmlns:a16="http://schemas.microsoft.com/office/drawing/2014/main" id="{95835FEC-C2BD-44B4-8DCE-7BF760B96DF1}"/>
              </a:ext>
            </a:extLst>
          </p:cNvPr>
          <p:cNvCxnSpPr/>
          <p:nvPr/>
        </p:nvCxnSpPr>
        <p:spPr>
          <a:xfrm>
            <a:off x="5818188" y="838200"/>
            <a:ext cx="381000"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3F2C2B3-9CDA-43DD-8008-B841533E294A}"/>
              </a:ext>
            </a:extLst>
          </p:cNvPr>
          <p:cNvCxnSpPr/>
          <p:nvPr/>
        </p:nvCxnSpPr>
        <p:spPr>
          <a:xfrm>
            <a:off x="5818188" y="1981200"/>
            <a:ext cx="381000"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1A7890F-E645-42C4-9221-EB72460785D3}"/>
              </a:ext>
            </a:extLst>
          </p:cNvPr>
          <p:cNvCxnSpPr/>
          <p:nvPr/>
        </p:nvCxnSpPr>
        <p:spPr>
          <a:xfrm>
            <a:off x="5818188" y="3505200"/>
            <a:ext cx="381000"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9CC2C6-9106-4D8B-B489-3C8B9500A3AE}"/>
              </a:ext>
            </a:extLst>
          </p:cNvPr>
          <p:cNvCxnSpPr/>
          <p:nvPr/>
        </p:nvCxnSpPr>
        <p:spPr>
          <a:xfrm flipV="1">
            <a:off x="2209800" y="2590800"/>
            <a:ext cx="0"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49EBBB3-4835-4B83-8365-38848D51EBF4}"/>
              </a:ext>
            </a:extLst>
          </p:cNvPr>
          <p:cNvCxnSpPr>
            <a:cxnSpLocks/>
          </p:cNvCxnSpPr>
          <p:nvPr/>
        </p:nvCxnSpPr>
        <p:spPr>
          <a:xfrm flipV="1">
            <a:off x="2209800" y="10668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D514B26-8A87-49DC-9558-B49359B28FA1}"/>
              </a:ext>
            </a:extLst>
          </p:cNvPr>
          <p:cNvCxnSpPr/>
          <p:nvPr/>
        </p:nvCxnSpPr>
        <p:spPr>
          <a:xfrm>
            <a:off x="5867400" y="5029200"/>
            <a:ext cx="381000"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15C26E9D-9937-40BF-8473-6D988504A5D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Role of Physical Facility in Fulfilment of Relationship</a:t>
            </a:r>
            <a:endParaRPr lang="en-US" altLang="en-US"/>
          </a:p>
        </p:txBody>
      </p:sp>
      <p:sp>
        <p:nvSpPr>
          <p:cNvPr id="3" name="Text Placeholder 2">
            <a:extLst>
              <a:ext uri="{FF2B5EF4-FFF2-40B4-BE49-F238E27FC236}">
                <a16:creationId xmlns:a16="http://schemas.microsoft.com/office/drawing/2014/main" id="{D0BF8475-7B91-4846-BEBB-C586FCFE2B6A}"/>
              </a:ext>
            </a:extLst>
          </p:cNvPr>
          <p:cNvSpPr>
            <a:spLocks noGrp="1"/>
          </p:cNvSpPr>
          <p:nvPr>
            <p:ph type="body" sz="quarter" idx="13"/>
          </p:nvPr>
        </p:nvSpPr>
        <p:spPr/>
        <p:txBody>
          <a:bodyPr/>
          <a:lstStyle/>
          <a:p>
            <a:pPr marL="0" indent="0">
              <a:buFont typeface="Symbol" pitchFamily="18" charset="2"/>
              <a:buNone/>
              <a:defRPr/>
            </a:pPr>
            <a:r>
              <a:rPr lang="en-IN"/>
              <a:t>Physical facility is only useful for nurturing the body, its protection and its right utilisation</a:t>
            </a:r>
          </a:p>
          <a:p>
            <a:pPr marL="0" indent="0">
              <a:buFont typeface="Symbol" pitchFamily="18" charset="2"/>
              <a:buNone/>
              <a:defRPr/>
            </a:pPr>
            <a:endParaRPr lang="en-IN"/>
          </a:p>
          <a:p>
            <a:pPr marL="0" indent="0">
              <a:buFont typeface="Symbol" pitchFamily="18" charset="2"/>
              <a:buNone/>
              <a:defRPr/>
            </a:pPr>
            <a:r>
              <a:rPr lang="en-IN"/>
              <a:t>Of course, it includes using the body for fulfilment in relationship</a:t>
            </a:r>
          </a:p>
          <a:p>
            <a:pPr>
              <a:buFontTx/>
              <a:buChar char="-"/>
              <a:defRPr/>
            </a:pPr>
            <a:r>
              <a:rPr lang="en-IN"/>
              <a:t>In the expression of the feelings</a:t>
            </a:r>
          </a:p>
          <a:p>
            <a:pPr marL="0" indent="0">
              <a:buFont typeface="Symbol" pitchFamily="18" charset="2"/>
              <a:buNone/>
              <a:defRPr/>
            </a:pPr>
            <a:r>
              <a:rPr lang="en-IN"/>
              <a:t>In that context, only for fulfilling the feeling of care there is a role of physical facility (for nurturing, protection and right utilisation of the body)</a:t>
            </a:r>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0B7F641-9926-49C7-AF04-CACDDCFD2EE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Family</a:t>
            </a:r>
          </a:p>
        </p:txBody>
      </p:sp>
      <p:sp>
        <p:nvSpPr>
          <p:cNvPr id="3" name="Text Placeholder 2">
            <a:extLst>
              <a:ext uri="{FF2B5EF4-FFF2-40B4-BE49-F238E27FC236}">
                <a16:creationId xmlns:a16="http://schemas.microsoft.com/office/drawing/2014/main" id="{126DE836-85AE-4070-B33C-BF0D60A33ED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People living together in a relationship of mutual fulfillment with a common family goal (happiness, prosperity </a:t>
            </a:r>
            <a:r>
              <a:rPr altLang="en-US" b="1">
                <a:sym typeface="Wingdings" panose="05000000000000000000" pitchFamily="2" charset="2"/>
              </a:rPr>
              <a:t> continuity)</a:t>
            </a:r>
            <a:endParaRPr altLang="en-US" b="1"/>
          </a:p>
          <a:p>
            <a:pPr>
              <a:buFont typeface="Symbol" pitchFamily="18" charset="2"/>
              <a:buNone/>
            </a:pPr>
            <a:endParaRPr altLang="en-US" b="1"/>
          </a:p>
          <a:p>
            <a:pPr>
              <a:buFont typeface="Symbol" pitchFamily="18" charset="2"/>
              <a:buNone/>
            </a:pPr>
            <a:r>
              <a:rPr altLang="en-US"/>
              <a:t>Family is a training ground:</a:t>
            </a:r>
          </a:p>
          <a:p>
            <a:pPr marL="685800" lvl="1" indent="-457200">
              <a:buFont typeface="Calibri" panose="020F0502020204030204" pitchFamily="34" charset="0"/>
              <a:buAutoNum type="arabicPeriod"/>
            </a:pPr>
            <a:r>
              <a:rPr altLang="en-US" sz="2200"/>
              <a:t>To understand relationship &amp; to live in relationship</a:t>
            </a:r>
            <a:endParaRPr altLang="en-US" sz="2400"/>
          </a:p>
          <a:p>
            <a:pPr marL="685800" lvl="1" indent="-457200">
              <a:buFont typeface="Wingdings" pitchFamily="2" charset="2"/>
              <a:buNone/>
            </a:pPr>
            <a:r>
              <a:rPr altLang="en-US" sz="2200"/>
              <a:t>	Developing the right feeling (trust, respect… love) </a:t>
            </a:r>
            <a:r>
              <a:rPr altLang="en-US" sz="2200">
                <a:sym typeface="Wingdings" panose="05000000000000000000" pitchFamily="2" charset="2"/>
              </a:rPr>
              <a:t> happiness</a:t>
            </a:r>
            <a:endParaRPr altLang="en-US" sz="2200"/>
          </a:p>
          <a:p>
            <a:pPr marL="685800" lvl="1" indent="-457200">
              <a:buFont typeface="Calibri" panose="020F0502020204030204" pitchFamily="34" charset="0"/>
              <a:buAutoNum type="arabicPeriod"/>
            </a:pPr>
            <a:endParaRPr altLang="en-US" sz="2400"/>
          </a:p>
          <a:p>
            <a:pPr marL="685800" lvl="1" indent="-457200">
              <a:buFont typeface="Wingdings" pitchFamily="2" charset="2"/>
              <a:buNone/>
            </a:pPr>
            <a:r>
              <a:rPr altLang="en-US" sz="2200"/>
              <a:t>2.	To understand the need of physical facility &amp; together produce more than required physical facility </a:t>
            </a:r>
            <a:r>
              <a:rPr altLang="en-US" sz="2200">
                <a:sym typeface="Wingdings" panose="05000000000000000000" pitchFamily="2" charset="2"/>
              </a:rPr>
              <a:t> </a:t>
            </a:r>
            <a:r>
              <a:rPr altLang="en-US" sz="2200"/>
              <a:t>prosperity</a:t>
            </a:r>
          </a:p>
          <a:p>
            <a:pPr marL="685800" lvl="1" indent="-457200">
              <a:buFont typeface="Calibri" panose="020F0502020204030204" pitchFamily="34" charset="0"/>
              <a:buAutoNum type="arabicPeriod"/>
            </a:pPr>
            <a:endParaRPr altLang="en-US" sz="2400"/>
          </a:p>
          <a:p>
            <a:pPr marL="685800" lvl="1" indent="-457200">
              <a:buFont typeface="Wingdings" pitchFamily="2" charset="2"/>
              <a:buNone/>
            </a:pPr>
            <a:r>
              <a:rPr altLang="en-US" sz="2200"/>
              <a:t>3.	To participate in the larger order </a:t>
            </a:r>
            <a:r>
              <a:rPr altLang="en-US" sz="2200">
                <a:sym typeface="Wingdings" panose="05000000000000000000" pitchFamily="2" charset="2"/>
              </a:rPr>
              <a:t>(in the family… in the </a:t>
            </a:r>
            <a:r>
              <a:rPr altLang="en-US" sz="2200"/>
              <a:t>society)          </a:t>
            </a:r>
            <a:r>
              <a:rPr altLang="en-US" sz="2200">
                <a:sym typeface="Wingdings" panose="05000000000000000000" pitchFamily="2" charset="2"/>
              </a:rPr>
              <a:t> continuity of happiness, prosperity… 		             	 generation after generation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AE82DED7-0825-47B5-8A66-15F8491844A7}"/>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CA" altLang="en-US" sz="1800" dirty="0"/>
              <a:t>When we oppose/ misguide each other</a:t>
            </a:r>
            <a:endParaRPr lang="en-US" altLang="en-US" sz="1800" dirty="0"/>
          </a:p>
          <a:p>
            <a:pPr marL="0" indent="0">
              <a:buFont typeface="Arial" panose="020B0604020202020204" pitchFamily="34" charset="0"/>
              <a:buNone/>
              <a:defRPr/>
            </a:pPr>
            <a:r>
              <a:rPr lang="en-CA" altLang="en-US" sz="1800" dirty="0"/>
              <a:t>Wrong impacts of feeling of competition-</a:t>
            </a:r>
            <a:endParaRPr lang="en-US" altLang="en-US" sz="1800" dirty="0"/>
          </a:p>
          <a:p>
            <a:pPr>
              <a:defRPr/>
            </a:pPr>
            <a:r>
              <a:rPr lang="en-CA" altLang="en-US" sz="1800" dirty="0"/>
              <a:t>On our own happiness and prosperity</a:t>
            </a:r>
            <a:endParaRPr lang="en-US" altLang="en-US" sz="1800" dirty="0"/>
          </a:p>
          <a:p>
            <a:pPr>
              <a:defRPr/>
            </a:pPr>
            <a:r>
              <a:rPr lang="en-CA" altLang="en-US" sz="1800" dirty="0"/>
              <a:t>On other human beings with whom we are interacting</a:t>
            </a:r>
            <a:endParaRPr lang="en-US" altLang="en-US" sz="1800" dirty="0"/>
          </a:p>
          <a:p>
            <a:pPr>
              <a:defRPr/>
            </a:pPr>
            <a:r>
              <a:rPr lang="en-CA" altLang="en-US" sz="1800" dirty="0"/>
              <a:t>On the society and nature</a:t>
            </a:r>
            <a:endParaRPr lang="en-US" altLang="en-US" sz="1800" dirty="0"/>
          </a:p>
          <a:p>
            <a:pPr>
              <a:defRPr/>
            </a:pPr>
            <a:r>
              <a:rPr lang="en-CA" altLang="en-US" sz="1800" dirty="0"/>
              <a:t>We feel unhappy, whenever we have a feeling of competition within</a:t>
            </a:r>
            <a:endParaRPr lang="en-US" altLang="en-US" sz="1800" dirty="0"/>
          </a:p>
          <a:p>
            <a:pPr>
              <a:defRPr/>
            </a:pPr>
            <a:r>
              <a:rPr lang="en-CA" altLang="en-US" sz="1800" dirty="0"/>
              <a:t>Hinders the growth of others and make them unhappy</a:t>
            </a:r>
            <a:endParaRPr lang="en-US" altLang="en-US" sz="1800" dirty="0"/>
          </a:p>
          <a:p>
            <a:pPr>
              <a:defRPr/>
            </a:pPr>
            <a:r>
              <a:rPr lang="en-CA" altLang="en-US" sz="1800" dirty="0"/>
              <a:t>Promotes struggle, war </a:t>
            </a:r>
            <a:r>
              <a:rPr lang="en-CA" altLang="en-US" sz="1800" dirty="0" err="1"/>
              <a:t>etc</a:t>
            </a:r>
            <a:r>
              <a:rPr lang="en-CA" altLang="en-US" sz="1800" dirty="0"/>
              <a:t> in the society</a:t>
            </a:r>
            <a:endParaRPr lang="en-US" altLang="en-US" sz="1800" dirty="0"/>
          </a:p>
          <a:p>
            <a:pPr>
              <a:defRPr/>
            </a:pPr>
            <a:r>
              <a:rPr lang="en-CA" altLang="en-US" sz="1800" dirty="0"/>
              <a:t>Over-consumption and therefore exploitation of natural resources</a:t>
            </a:r>
            <a:endParaRPr lang="en-US" altLang="en-US" sz="1800" dirty="0"/>
          </a:p>
          <a:p>
            <a:pPr>
              <a:defRPr/>
            </a:pPr>
            <a:endParaRPr lang="en-US" altLang="en-US" sz="1800" dirty="0"/>
          </a:p>
        </p:txBody>
      </p:sp>
      <p:sp>
        <p:nvSpPr>
          <p:cNvPr id="2" name="Content Placeholder 1">
            <a:extLst>
              <a:ext uri="{FF2B5EF4-FFF2-40B4-BE49-F238E27FC236}">
                <a16:creationId xmlns:a16="http://schemas.microsoft.com/office/drawing/2014/main" id="{861E2428-F97D-45CD-BB1D-CDE836DAAF69}"/>
              </a:ext>
            </a:extLst>
          </p:cNvPr>
          <p:cNvSpPr>
            <a:spLocks noGrp="1"/>
          </p:cNvSpPr>
          <p:nvPr>
            <p:ph sz="half" idx="2"/>
          </p:nvPr>
        </p:nvSpPr>
        <p:spPr>
          <a:xfrm>
            <a:off x="6210300" y="609600"/>
            <a:ext cx="5981700" cy="5943600"/>
          </a:xfrm>
        </p:spPr>
        <p:txBody>
          <a:bodyPr/>
          <a:lstStyle/>
          <a:p>
            <a:pPr>
              <a:defRPr/>
            </a:pPr>
            <a:r>
              <a:rPr lang="en-CA" sz="1800" dirty="0"/>
              <a:t>When we feel related to each other, we cooperate. On the other hand, when have a feeling of opposition, we compete.</a:t>
            </a:r>
            <a:endParaRPr lang="en-US" sz="1800" dirty="0"/>
          </a:p>
          <a:p>
            <a:pPr>
              <a:defRPr/>
            </a:pPr>
            <a:r>
              <a:rPr lang="en-CA" sz="1800" dirty="0"/>
              <a:t>Our natural acceptance is for relationship and cooperation and not for opposition</a:t>
            </a:r>
            <a:endParaRPr lang="en-US" sz="1800" dirty="0"/>
          </a:p>
          <a:p>
            <a:pPr>
              <a:defRPr/>
            </a:pPr>
            <a:r>
              <a:rPr lang="en-CA" sz="1800" dirty="0"/>
              <a:t>Our perception depends upon our world-view</a:t>
            </a:r>
            <a:endParaRPr lang="en-US" sz="1800" dirty="0"/>
          </a:p>
          <a:p>
            <a:pPr>
              <a:defRPr/>
            </a:pPr>
            <a:r>
              <a:rPr lang="en-CA" sz="1800" dirty="0"/>
              <a:t>In today’s world view, we assume there is “Struggle for survival and survival of the fittest”; rather than a relationship of mutual fulfillment in nature.</a:t>
            </a:r>
            <a:endParaRPr lang="en-US" sz="1800" dirty="0"/>
          </a:p>
          <a:p>
            <a:pPr>
              <a:defRPr/>
            </a:pPr>
            <a:r>
              <a:rPr lang="en-CA" sz="1800" dirty="0"/>
              <a:t>Just ask yourself- When does our mutual growth/ competence becomes better-</a:t>
            </a:r>
            <a:endParaRPr lang="en-US" sz="1800" dirty="0"/>
          </a:p>
          <a:p>
            <a:pPr lvl="1">
              <a:defRPr/>
            </a:pPr>
            <a:r>
              <a:rPr lang="en-CA" sz="1600" dirty="0"/>
              <a:t>When we help each other wherever needed</a:t>
            </a:r>
            <a:endParaRPr lang="en-US" sz="1600" dirty="0"/>
          </a:p>
          <a:p>
            <a:pPr lvl="1">
              <a:defRPr/>
            </a:pPr>
            <a:r>
              <a:rPr lang="en-CA" sz="1600" dirty="0"/>
              <a:t>When we work separately in isolation or</a:t>
            </a:r>
          </a:p>
          <a:p>
            <a:pPr lvl="1">
              <a:defRPr/>
            </a:pPr>
            <a:r>
              <a:rPr lang="en-CA" sz="1600" dirty="0"/>
              <a:t>When we work separately in opposition</a:t>
            </a:r>
            <a:endParaRPr lang="en-US" sz="1600" dirty="0"/>
          </a:p>
          <a:p>
            <a:pPr marL="0" indent="0">
              <a:buFont typeface="Arial" panose="020B0604020202020204" pitchFamily="34" charset="0"/>
              <a:buNone/>
              <a:defRPr/>
            </a:pPr>
            <a:endParaRPr lang="en-US" sz="1800" dirty="0"/>
          </a:p>
          <a:p>
            <a:pPr lvl="1">
              <a:defRPr/>
            </a:pPr>
            <a:endParaRPr lang="en-US" sz="1600" dirty="0"/>
          </a:p>
          <a:p>
            <a:pPr marL="0" indent="0">
              <a:buFont typeface="Arial" panose="020B0604020202020204" pitchFamily="34" charset="0"/>
              <a:buNone/>
              <a:defRPr/>
            </a:pPr>
            <a:endParaRPr lang="en-US" sz="1800" dirty="0"/>
          </a:p>
        </p:txBody>
      </p:sp>
      <p:sp>
        <p:nvSpPr>
          <p:cNvPr id="72708" name="Title 3">
            <a:extLst>
              <a:ext uri="{FF2B5EF4-FFF2-40B4-BE49-F238E27FC236}">
                <a16:creationId xmlns:a16="http://schemas.microsoft.com/office/drawing/2014/main" id="{B24B0FA4-A65D-4B3F-B2AB-EE75CA6892F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Competition and Collaboration/Cooperation</a:t>
            </a:r>
            <a:endParaRPr lang="en-US" altLang="en-US"/>
          </a:p>
        </p:txBody>
      </p:sp>
      <p:cxnSp>
        <p:nvCxnSpPr>
          <p:cNvPr id="5" name="Straight Connector 4">
            <a:extLst>
              <a:ext uri="{FF2B5EF4-FFF2-40B4-BE49-F238E27FC236}">
                <a16:creationId xmlns:a16="http://schemas.microsoft.com/office/drawing/2014/main" id="{59B8CAD7-867D-4AA4-B119-7A0EA1C30612}"/>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a:extLst>
              <a:ext uri="{FF2B5EF4-FFF2-40B4-BE49-F238E27FC236}">
                <a16:creationId xmlns:a16="http://schemas.microsoft.com/office/drawing/2014/main" id="{1193E892-2120-47D6-9045-9BDFF1FDDD1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i-IN" altLang="en-US">
                <a:ea typeface="Mangal" panose="00000400000000000000" pitchFamily="2"/>
              </a:rPr>
              <a:t>आप प्रेम की बात कर रहे हैं और हमारे पड़ोसी देश हमारे देश पर आए दिन हमला बोलते रहते हैं, हमें गुलाम बनाने की तयारी करते रहते हैं | अगर आपकी बात मान लें तो इसका मतलब तो फिर बार्डर से </a:t>
            </a:r>
            <a:r>
              <a:rPr lang="en-US" altLang="en-US"/>
              <a:t>army </a:t>
            </a:r>
            <a:r>
              <a:rPr lang="hi-IN" altLang="en-US">
                <a:ea typeface="Mangal" panose="00000400000000000000" pitchFamily="2"/>
              </a:rPr>
              <a:t>भी हटा देनी चाहिए | तो ऐसा लगता है के आप के काल्पनिक बात कर रहे हैं|</a:t>
            </a:r>
            <a:endParaRPr lang="en-US" altLang="en-US"/>
          </a:p>
          <a:p>
            <a:endParaRPr lang="en-US" altLang="en-US"/>
          </a:p>
          <a:p>
            <a:r>
              <a:rPr lang="hi-IN" altLang="en-US">
                <a:ea typeface="Mangal" panose="00000400000000000000" pitchFamily="2"/>
              </a:rPr>
              <a:t>अगर आज समाज की स्थिति की बात करें तो लगभग-लगभग पूरी धरती के संसाधनों को चंद हाथों ने कंट्रोल कर लिया है | ऐसे में एक शिक्षक जो ईमानदारी से अपने बच्चों का पालन-पोषण कर रहा है, वो क्या कर सकता है|</a:t>
            </a:r>
            <a:endParaRPr lang="en-US" altLang="en-US"/>
          </a:p>
        </p:txBody>
      </p:sp>
      <p:sp>
        <p:nvSpPr>
          <p:cNvPr id="73731" name="Content Placeholder 2">
            <a:extLst>
              <a:ext uri="{FF2B5EF4-FFF2-40B4-BE49-F238E27FC236}">
                <a16:creationId xmlns:a16="http://schemas.microsoft.com/office/drawing/2014/main" id="{54669809-E8D2-4893-BC9D-72584E88DED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73732" name="Title 3">
            <a:extLst>
              <a:ext uri="{FF2B5EF4-FFF2-40B4-BE49-F238E27FC236}">
                <a16:creationId xmlns:a16="http://schemas.microsoft.com/office/drawing/2014/main" id="{796ABB5B-1686-4299-81B9-F101F6C60F4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a:extLst>
              <a:ext uri="{FF2B5EF4-FFF2-40B4-BE49-F238E27FC236}">
                <a16:creationId xmlns:a16="http://schemas.microsoft.com/office/drawing/2014/main" id="{55F043EC-4EED-4AFC-A86B-989CEABEC18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How about other feelings like truth, honesty, hard work, integrity, sympathy, empathy… These are also valueable. Can we call these also values?</a:t>
            </a:r>
          </a:p>
        </p:txBody>
      </p:sp>
      <p:sp>
        <p:nvSpPr>
          <p:cNvPr id="74755" name="Content Placeholder 2">
            <a:extLst>
              <a:ext uri="{FF2B5EF4-FFF2-40B4-BE49-F238E27FC236}">
                <a16:creationId xmlns:a16="http://schemas.microsoft.com/office/drawing/2014/main" id="{94396F68-8B86-43D9-B735-C1159B0EC32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74756" name="Title 3">
            <a:extLst>
              <a:ext uri="{FF2B5EF4-FFF2-40B4-BE49-F238E27FC236}">
                <a16:creationId xmlns:a16="http://schemas.microsoft.com/office/drawing/2014/main" id="{41041B4A-E2BC-45DF-85F2-CDEA9C433A5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5">
            <a:extLst>
              <a:ext uri="{FF2B5EF4-FFF2-40B4-BE49-F238E27FC236}">
                <a16:creationId xmlns:a16="http://schemas.microsoft.com/office/drawing/2014/main" id="{32B9172A-DBC8-4267-8D89-0D9A29D10A52}"/>
              </a:ext>
            </a:extLst>
          </p:cNvPr>
          <p:cNvSpPr>
            <a:spLocks noGrp="1"/>
          </p:cNvSpPr>
          <p:nvPr>
            <p:ph sz="half" idx="1"/>
          </p:nvPr>
        </p:nvSpPr>
        <p:spPr bwMode="auto">
          <a:xfrm>
            <a:off x="6184900" y="617538"/>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Feeling of responsibility toward the </a:t>
            </a:r>
            <a:r>
              <a:rPr lang="en-US" altLang="en-US" b="1"/>
              <a:t>self</a:t>
            </a:r>
            <a:r>
              <a:rPr lang="en-US" altLang="en-US"/>
              <a:t> of my relative </a:t>
            </a:r>
          </a:p>
          <a:p>
            <a:pPr>
              <a:buFont typeface="Arial" panose="020B0604020202020204" pitchFamily="34" charset="0"/>
              <a:buNone/>
            </a:pPr>
            <a:endParaRPr lang="en-US" altLang="en-US"/>
          </a:p>
          <a:p>
            <a:pPr>
              <a:buFont typeface="Arial" panose="020B0604020202020204" pitchFamily="34" charset="0"/>
              <a:buNone/>
            </a:pPr>
            <a:r>
              <a:rPr lang="en-US" altLang="en-US"/>
              <a:t>The responsibility &amp; commitment for ensuring </a:t>
            </a:r>
            <a:r>
              <a:rPr lang="en-US" altLang="en-US" b="1"/>
              <a:t>Right Understanding</a:t>
            </a:r>
            <a:r>
              <a:rPr lang="en-US" altLang="en-US"/>
              <a:t> and </a:t>
            </a:r>
            <a:r>
              <a:rPr lang="en-US" altLang="en-US" b="1"/>
              <a:t>Right Feeling </a:t>
            </a:r>
            <a:r>
              <a:rPr lang="en-US" altLang="en-US"/>
              <a:t>in the self of my relative</a:t>
            </a:r>
          </a:p>
          <a:p>
            <a:pPr>
              <a:buFont typeface="Arial" panose="020B0604020202020204" pitchFamily="34" charset="0"/>
              <a:buNone/>
            </a:pPr>
            <a:endParaRPr lang="en-US" altLang="en-US" sz="2000">
              <a:solidFill>
                <a:srgbClr val="1E00AA"/>
              </a:solidFill>
              <a:latin typeface="Kruti Dev 010" pitchFamily="2" charset="0"/>
            </a:endParaRPr>
          </a:p>
          <a:p>
            <a:pPr>
              <a:buFont typeface="Arial" panose="020B0604020202020204" pitchFamily="34" charset="0"/>
              <a:buNone/>
            </a:pPr>
            <a:r>
              <a:rPr lang="en-US" altLang="en-US" sz="2600">
                <a:solidFill>
                  <a:srgbClr val="1E00AA"/>
                </a:solidFill>
                <a:latin typeface="Kruti Dev 010" pitchFamily="2" charset="0"/>
              </a:rPr>
              <a:t>laca/kh dks le&gt;nkj o ftEesnkj cukus dh LohÑfr dk HkkoA</a:t>
            </a:r>
          </a:p>
        </p:txBody>
      </p:sp>
      <p:sp>
        <p:nvSpPr>
          <p:cNvPr id="7170" name="Content Placeholder 4">
            <a:extLst>
              <a:ext uri="{FF2B5EF4-FFF2-40B4-BE49-F238E27FC236}">
                <a16:creationId xmlns:a16="http://schemas.microsoft.com/office/drawing/2014/main" id="{BAE80072-5DD0-409A-9CB1-FE707DD6150F}"/>
              </a:ext>
            </a:extLst>
          </p:cNvPr>
          <p:cNvSpPr>
            <a:spLocks noGrp="1"/>
          </p:cNvSpPr>
          <p:nvPr>
            <p:ph sz="half" idx="2"/>
          </p:nvPr>
        </p:nvSpPr>
        <p:spPr bwMode="auto">
          <a:xfrm>
            <a:off x="5715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Feeling of responsibility toward the </a:t>
            </a:r>
            <a:r>
              <a:rPr lang="en-US" altLang="en-US" b="1"/>
              <a:t>body</a:t>
            </a:r>
            <a:r>
              <a:rPr lang="en-US" altLang="en-US"/>
              <a:t> of my relative</a:t>
            </a:r>
          </a:p>
          <a:p>
            <a:pPr>
              <a:buFont typeface="Arial" panose="020B0604020202020204" pitchFamily="34" charset="0"/>
              <a:buNone/>
            </a:pPr>
            <a:endParaRPr lang="en-US" altLang="en-US"/>
          </a:p>
          <a:p>
            <a:pPr>
              <a:buFont typeface="Arial" panose="020B0604020202020204" pitchFamily="34" charset="0"/>
              <a:buNone/>
            </a:pPr>
            <a:r>
              <a:rPr lang="en-US" altLang="en-US"/>
              <a:t>The responsibility &amp; commitment for </a:t>
            </a:r>
            <a:r>
              <a:rPr lang="en-US" altLang="en-US" b="1"/>
              <a:t>nurturing</a:t>
            </a:r>
            <a:r>
              <a:rPr lang="en-US" altLang="en-US"/>
              <a:t> and </a:t>
            </a:r>
            <a:r>
              <a:rPr lang="en-US" altLang="en-US" b="1"/>
              <a:t>protection</a:t>
            </a:r>
            <a:r>
              <a:rPr lang="en-US" altLang="en-US"/>
              <a:t> of the Body of my relative</a:t>
            </a:r>
          </a:p>
          <a:p>
            <a:pPr>
              <a:buFont typeface="Arial" panose="020B0604020202020204" pitchFamily="34" charset="0"/>
              <a:buNone/>
            </a:pPr>
            <a:endParaRPr lang="en-US" altLang="en-US" sz="2600">
              <a:solidFill>
                <a:srgbClr val="1E00AA"/>
              </a:solidFill>
              <a:latin typeface="Kruti Dev 010" pitchFamily="2" charset="0"/>
            </a:endParaRPr>
          </a:p>
          <a:p>
            <a:pPr>
              <a:buFont typeface="Arial" panose="020B0604020202020204" pitchFamily="34" charset="0"/>
              <a:buNone/>
            </a:pPr>
            <a:endParaRPr lang="en-US" altLang="en-US" sz="1200">
              <a:solidFill>
                <a:srgbClr val="1E00AA"/>
              </a:solidFill>
              <a:latin typeface="Kruti Dev 010" pitchFamily="2" charset="0"/>
            </a:endParaRPr>
          </a:p>
          <a:p>
            <a:pPr>
              <a:buFont typeface="Arial" panose="020B0604020202020204" pitchFamily="34" charset="0"/>
              <a:buNone/>
            </a:pPr>
            <a:r>
              <a:rPr lang="en-US" altLang="en-US" sz="2600">
                <a:solidFill>
                  <a:srgbClr val="1E00AA"/>
                </a:solidFill>
                <a:latin typeface="Kruti Dev 010" pitchFamily="2" charset="0"/>
              </a:rPr>
              <a:t>laca/kh ds “kjhj ds iks’k.k] laj{k.k dh LohÑfr dk HkkoA</a:t>
            </a:r>
          </a:p>
        </p:txBody>
      </p:sp>
      <p:sp>
        <p:nvSpPr>
          <p:cNvPr id="21508" name="Title 1">
            <a:extLst>
              <a:ext uri="{FF2B5EF4-FFF2-40B4-BE49-F238E27FC236}">
                <a16:creationId xmlns:a16="http://schemas.microsoft.com/office/drawing/2014/main" id="{2ECBC37D-42B1-490C-A110-A6F639B8319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Care (</a:t>
            </a:r>
            <a:r>
              <a:rPr lang="en-US" altLang="en-US" sz="2800">
                <a:latin typeface="Kruti Dev 010" pitchFamily="2" charset="0"/>
              </a:rPr>
              <a:t>eerk</a:t>
            </a:r>
            <a:r>
              <a:rPr lang="en-US" altLang="en-US"/>
              <a:t>)	           					Guidance (</a:t>
            </a:r>
            <a:r>
              <a:rPr lang="en-US" altLang="en-US" sz="2800">
                <a:latin typeface="Kruti Dev 010" pitchFamily="2" charset="0"/>
              </a:rPr>
              <a:t>okRlY;</a:t>
            </a:r>
            <a:r>
              <a:rPr lang="en-US" altLang="en-US"/>
              <a:t>)</a:t>
            </a:r>
            <a:endParaRPr lang="en-GB" altLang="en-US"/>
          </a:p>
        </p:txBody>
      </p:sp>
      <p:sp>
        <p:nvSpPr>
          <p:cNvPr id="5" name="Text Placeholder 5">
            <a:extLst>
              <a:ext uri="{FF2B5EF4-FFF2-40B4-BE49-F238E27FC236}">
                <a16:creationId xmlns:a16="http://schemas.microsoft.com/office/drawing/2014/main" id="{8E25C072-9B92-48B5-8ABF-F2AB42BA7973}"/>
              </a:ext>
            </a:extLst>
          </p:cNvPr>
          <p:cNvSpPr txBox="1">
            <a:spLocks/>
          </p:cNvSpPr>
          <p:nvPr/>
        </p:nvSpPr>
        <p:spPr bwMode="auto">
          <a:xfrm>
            <a:off x="0" y="4495800"/>
            <a:ext cx="1219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en-US" altLang="en-US" sz="2000"/>
              <a:t>Care &amp; Guidance are a natural outcome of Affection</a:t>
            </a:r>
          </a:p>
          <a:p>
            <a:pPr>
              <a:spcBef>
                <a:spcPct val="20000"/>
              </a:spcBef>
              <a:buFont typeface="Arial" panose="020B0604020202020204" pitchFamily="34" charset="0"/>
              <a:buNone/>
            </a:pPr>
            <a:endParaRPr lang="en-US" altLang="en-US" sz="1000">
              <a:solidFill>
                <a:srgbClr val="1E00AA"/>
              </a:solidFill>
            </a:endParaRPr>
          </a:p>
          <a:p>
            <a:pPr>
              <a:spcBef>
                <a:spcPct val="20000"/>
              </a:spcBef>
              <a:buFont typeface="Arial" panose="020B0604020202020204" pitchFamily="34" charset="0"/>
              <a:buNone/>
            </a:pPr>
            <a:r>
              <a:rPr lang="en-US" altLang="en-US" sz="2000">
                <a:solidFill>
                  <a:srgbClr val="1E00AA"/>
                </a:solidFill>
              </a:rPr>
              <a:t>Do we ensure both care as well as guidance or are we mostly focused on care?</a:t>
            </a:r>
          </a:p>
          <a:p>
            <a:pPr>
              <a:spcBef>
                <a:spcPct val="20000"/>
              </a:spcBef>
              <a:buFont typeface="Arial" panose="020B0604020202020204" pitchFamily="34" charset="0"/>
              <a:buNone/>
            </a:pPr>
            <a:endParaRPr lang="en-US" altLang="en-US" sz="2000">
              <a:solidFill>
                <a:srgbClr val="1E00AA"/>
              </a:solidFill>
            </a:endParaRPr>
          </a:p>
          <a:p>
            <a:pPr>
              <a:spcBef>
                <a:spcPct val="20000"/>
              </a:spcBef>
              <a:buFont typeface="Arial" panose="020B0604020202020204" pitchFamily="34" charset="0"/>
              <a:buNone/>
            </a:pPr>
            <a:r>
              <a:rPr lang="en-US" altLang="en-US" sz="2000">
                <a:solidFill>
                  <a:srgbClr val="1E00AA"/>
                </a:solidFill>
              </a:rPr>
              <a:t>E.g. while taking care of the body, like while feeding the child, are we concerned about both the body as well as the self?</a:t>
            </a:r>
          </a:p>
          <a:p>
            <a:pPr>
              <a:spcBef>
                <a:spcPct val="20000"/>
              </a:spcBef>
              <a:buFont typeface="Arial" panose="020B0604020202020204" pitchFamily="34" charset="0"/>
              <a:buNone/>
            </a:pPr>
            <a:endParaRPr lang="en-US" altLang="en-US" sz="2000" b="1"/>
          </a:p>
          <a:p>
            <a:pPr>
              <a:spcBef>
                <a:spcPct val="20000"/>
              </a:spcBef>
              <a:buFont typeface="Arial" panose="020B0604020202020204" pitchFamily="34" charset="0"/>
              <a:buNone/>
            </a:pPr>
            <a:endParaRPr lang="en-US" altLang="en-US" sz="2000" b="1"/>
          </a:p>
        </p:txBody>
      </p:sp>
      <p:cxnSp>
        <p:nvCxnSpPr>
          <p:cNvPr id="6" name="Straight Connector 5">
            <a:extLst>
              <a:ext uri="{FF2B5EF4-FFF2-40B4-BE49-F238E27FC236}">
                <a16:creationId xmlns:a16="http://schemas.microsoft.com/office/drawing/2014/main" id="{7F3D2125-8F9C-470F-88BD-B0B7AA6DA062}"/>
              </a:ext>
            </a:extLst>
          </p:cNvPr>
          <p:cNvCxnSpPr>
            <a:stCxn id="21508" idx="2"/>
            <a:endCxn id="5" idx="0"/>
          </p:cNvCxnSpPr>
          <p:nvPr/>
        </p:nvCxnSpPr>
        <p:spPr>
          <a:xfrm flipH="1">
            <a:off x="6096000" y="457200"/>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01A633E-99F2-49FA-9D60-A10F04A125F9}"/>
              </a:ext>
            </a:extLst>
          </p:cNvPr>
          <p:cNvCxnSpPr>
            <a:cxnSpLocks/>
          </p:cNvCxnSpPr>
          <p:nvPr/>
        </p:nvCxnSpPr>
        <p:spPr>
          <a:xfrm>
            <a:off x="0" y="4495800"/>
            <a:ext cx="12192000"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32BB7C4-04D7-42E0-8BA6-796A04C30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8049" y="451991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a:extLst>
              <a:ext uri="{FF2B5EF4-FFF2-40B4-BE49-F238E27FC236}">
                <a16:creationId xmlns:a16="http://schemas.microsoft.com/office/drawing/2014/main" id="{956C2F74-D734-4B39-AA51-2356E235C3B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Had it not been for disciplinary committees and anti-ragging enforcement, we would have had lot of ragging on our campus. Do you think justice can be managed without strict enforcement?</a:t>
            </a:r>
          </a:p>
          <a:p>
            <a:endParaRPr lang="en-US" altLang="en-US"/>
          </a:p>
          <a:p>
            <a:r>
              <a:rPr lang="en-US" altLang="en-US"/>
              <a:t>Today we go to court for justice. What would be the role of courts in serving justice?</a:t>
            </a:r>
          </a:p>
          <a:p>
            <a:endParaRPr lang="en-US" altLang="en-US"/>
          </a:p>
          <a:p>
            <a:r>
              <a:rPr lang="en-US" altLang="en-US"/>
              <a:t>What is the role of punishment and atonement (prayaschit) in justice?</a:t>
            </a:r>
          </a:p>
          <a:p>
            <a:endParaRPr lang="en-US" altLang="en-US"/>
          </a:p>
          <a:p>
            <a:endParaRPr lang="en-US" altLang="en-US"/>
          </a:p>
        </p:txBody>
      </p:sp>
      <p:sp>
        <p:nvSpPr>
          <p:cNvPr id="75779" name="Content Placeholder 2">
            <a:extLst>
              <a:ext uri="{FF2B5EF4-FFF2-40B4-BE49-F238E27FC236}">
                <a16:creationId xmlns:a16="http://schemas.microsoft.com/office/drawing/2014/main" id="{5D2063CC-2B07-4E96-A50B-AFE78AAE0BB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75780" name="Title 3">
            <a:extLst>
              <a:ext uri="{FF2B5EF4-FFF2-40B4-BE49-F238E27FC236}">
                <a16:creationId xmlns:a16="http://schemas.microsoft.com/office/drawing/2014/main" id="{3E7F16F7-696E-4FE1-9D2E-5F136E5C318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6" name="Straight Connector 5">
            <a:extLst>
              <a:ext uri="{FF2B5EF4-FFF2-40B4-BE49-F238E27FC236}">
                <a16:creationId xmlns:a16="http://schemas.microsoft.com/office/drawing/2014/main" id="{0FF34F19-78E2-439B-AD95-BFD6A5EC5C7D}"/>
              </a:ext>
            </a:extLst>
          </p:cNvPr>
          <p:cNvCxnSpPr>
            <a:stCxn id="75780"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0C4F5F9-6170-42CD-B0D0-70565AEF21B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Reverence (</a:t>
            </a:r>
            <a:r>
              <a:rPr lang="en-US" altLang="en-US" sz="2800">
                <a:latin typeface="Kruti Dev 010" pitchFamily="2" charset="0"/>
              </a:rPr>
              <a:t>J)k</a:t>
            </a:r>
            <a:r>
              <a:rPr lang="en-US" altLang="en-US"/>
              <a:t>)</a:t>
            </a:r>
          </a:p>
        </p:txBody>
      </p:sp>
      <p:sp>
        <p:nvSpPr>
          <p:cNvPr id="8195" name="Rectangle 3">
            <a:extLst>
              <a:ext uri="{FF2B5EF4-FFF2-40B4-BE49-F238E27FC236}">
                <a16:creationId xmlns:a16="http://schemas.microsoft.com/office/drawing/2014/main" id="{B44E3358-4B65-43E2-A43E-68B15E5B459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dirty="0"/>
              <a:t>The feeling of acceptance for excellence</a:t>
            </a:r>
          </a:p>
          <a:p>
            <a:pPr>
              <a:buFont typeface="Symbol" pitchFamily="18" charset="2"/>
              <a:buNone/>
            </a:pPr>
            <a:r>
              <a:rPr lang="en-GB" altLang="en-US" sz="2800" dirty="0" err="1">
                <a:solidFill>
                  <a:srgbClr val="1E00AA"/>
                </a:solidFill>
                <a:latin typeface="Kruti Dev 010" pitchFamily="2" charset="0"/>
              </a:rPr>
              <a:t>Js’Brk</a:t>
            </a:r>
            <a:r>
              <a:rPr lang="en-GB" altLang="en-US" sz="2800" dirty="0">
                <a:solidFill>
                  <a:srgbClr val="1E00AA"/>
                </a:solidFill>
                <a:latin typeface="Kruti Dev 010" pitchFamily="2" charset="0"/>
              </a:rPr>
              <a:t> dh </a:t>
            </a:r>
            <a:r>
              <a:rPr lang="en-GB" altLang="en-US" sz="2800" dirty="0" err="1">
                <a:solidFill>
                  <a:srgbClr val="1E00AA"/>
                </a:solidFill>
                <a:latin typeface="Kruti Dev 010" pitchFamily="2" charset="0"/>
              </a:rPr>
              <a:t>Loh</a:t>
            </a:r>
            <a:r>
              <a:rPr altLang="en-US" sz="2800" dirty="0">
                <a:solidFill>
                  <a:srgbClr val="1E00AA"/>
                </a:solidFill>
                <a:latin typeface="Kruti Dev 010" pitchFamily="2" charset="0"/>
              </a:rPr>
              <a:t>Ñ</a:t>
            </a:r>
            <a:r>
              <a:rPr lang="en-GB" altLang="en-US" sz="2800" dirty="0" err="1">
                <a:solidFill>
                  <a:srgbClr val="1E00AA"/>
                </a:solidFill>
                <a:latin typeface="Kruti Dev 010" pitchFamily="2" charset="0"/>
              </a:rPr>
              <a:t>fr</a:t>
            </a:r>
            <a:r>
              <a:rPr lang="en-GB" altLang="en-US" sz="2800" dirty="0">
                <a:solidFill>
                  <a:srgbClr val="1E00AA"/>
                </a:solidFill>
                <a:latin typeface="Kruti Dev 010" pitchFamily="2" charset="0"/>
              </a:rPr>
              <a:t> dk </a:t>
            </a:r>
            <a:r>
              <a:rPr lang="en-GB" altLang="en-US" sz="2800" dirty="0" err="1">
                <a:solidFill>
                  <a:srgbClr val="1E00AA"/>
                </a:solidFill>
                <a:latin typeface="Kruti Dev 010" pitchFamily="2" charset="0"/>
              </a:rPr>
              <a:t>HkkoA</a:t>
            </a:r>
            <a:endParaRPr lang="en-GB" altLang="en-US" sz="2800" dirty="0">
              <a:solidFill>
                <a:srgbClr val="1E00AA"/>
              </a:solidFill>
              <a:latin typeface="Kruti Dev 010" pitchFamily="2" charset="0"/>
            </a:endParaRPr>
          </a:p>
          <a:p>
            <a:pPr>
              <a:buFont typeface="Symbol" pitchFamily="18" charset="2"/>
              <a:buNone/>
            </a:pPr>
            <a:endParaRPr lang="en-GB" altLang="en-US" sz="2800" dirty="0">
              <a:solidFill>
                <a:srgbClr val="1E00AA"/>
              </a:solidFill>
              <a:latin typeface="Kruti Dev 010" pitchFamily="2" charset="0"/>
            </a:endParaRPr>
          </a:p>
          <a:p>
            <a:pPr>
              <a:buFont typeface="Symbol" pitchFamily="18" charset="2"/>
              <a:buNone/>
            </a:pPr>
            <a:r>
              <a:rPr altLang="en-US" dirty="0"/>
              <a:t>Excellence </a:t>
            </a:r>
            <a:r>
              <a:rPr lang="en-GB" altLang="en-US" sz="2400" dirty="0">
                <a:latin typeface="Kruti Dev 010" pitchFamily="2" charset="0"/>
              </a:rPr>
              <a:t>¼</a:t>
            </a:r>
            <a:r>
              <a:rPr lang="en-GB" altLang="en-US" sz="2600" dirty="0">
                <a:solidFill>
                  <a:srgbClr val="1E00AA"/>
                </a:solidFill>
                <a:latin typeface="Kruti Dev 010" pitchFamily="2" charset="0"/>
              </a:rPr>
              <a:t>Js’Brk</a:t>
            </a:r>
            <a:r>
              <a:rPr lang="en-GB" altLang="en-US" sz="2400" dirty="0">
                <a:latin typeface="Kruti Dev 010" pitchFamily="2" charset="0"/>
              </a:rPr>
              <a:t>½</a:t>
            </a:r>
            <a:r>
              <a:rPr altLang="en-US" dirty="0"/>
              <a:t> : Completeness of Right Understanding</a:t>
            </a:r>
            <a:endParaRPr altLang="en-US" dirty="0">
              <a:solidFill>
                <a:srgbClr val="1E00AA"/>
              </a:solidFill>
            </a:endParaRPr>
          </a:p>
          <a:p>
            <a:pPr>
              <a:buFont typeface="Symbol" pitchFamily="18" charset="2"/>
              <a:buNone/>
            </a:pPr>
            <a:endParaRPr altLang="en-US" dirty="0">
              <a:solidFill>
                <a:srgbClr val="FF0000"/>
              </a:solidFill>
            </a:endParaRPr>
          </a:p>
          <a:p>
            <a:pPr>
              <a:buFont typeface="Symbol" pitchFamily="18" charset="2"/>
              <a:buNone/>
            </a:pPr>
            <a:endParaRPr altLang="en-US" dirty="0">
              <a:solidFill>
                <a:srgbClr val="FF0000"/>
              </a:solidFill>
            </a:endParaRPr>
          </a:p>
          <a:p>
            <a:pPr>
              <a:buFont typeface="Symbol" pitchFamily="18" charset="2"/>
              <a:buNone/>
            </a:pPr>
            <a:endParaRPr altLang="en-US" dirty="0">
              <a:solidFill>
                <a:srgbClr val="FF0000"/>
              </a:solidFill>
            </a:endParaRPr>
          </a:p>
          <a:p>
            <a:pPr>
              <a:buFont typeface="Symbol" pitchFamily="18" charset="2"/>
              <a:buNone/>
            </a:pPr>
            <a:endParaRPr altLang="en-US" dirty="0">
              <a:solidFill>
                <a:srgbClr val="FF0000"/>
              </a:solidFill>
            </a:endParaRPr>
          </a:p>
          <a:p>
            <a:pPr>
              <a:buFont typeface="Symbol" pitchFamily="18" charset="2"/>
              <a:buNone/>
            </a:pPr>
            <a:endParaRPr altLang="en-US" dirty="0">
              <a:solidFill>
                <a:srgbClr val="FF0000"/>
              </a:solidFill>
            </a:endParaRPr>
          </a:p>
          <a:p>
            <a:pPr>
              <a:buFont typeface="Symbol" pitchFamily="18" charset="2"/>
              <a:buNone/>
            </a:pPr>
            <a:r>
              <a:rPr altLang="en-US" dirty="0">
                <a:solidFill>
                  <a:srgbClr val="FF0000"/>
                </a:solidFill>
              </a:rPr>
              <a:t>Working for Excellence and competing with each other are not the same thing.</a:t>
            </a:r>
            <a:endParaRPr altLang="en-US" dirty="0"/>
          </a:p>
          <a:p>
            <a:pPr>
              <a:buFont typeface="Symbol" pitchFamily="18" charset="2"/>
              <a:buNone/>
            </a:pPr>
            <a:r>
              <a:rPr altLang="en-US" dirty="0"/>
              <a:t>In excellence, I help to bring the other up to my level</a:t>
            </a:r>
          </a:p>
          <a:p>
            <a:pPr>
              <a:buFont typeface="Symbol" pitchFamily="18" charset="2"/>
              <a:buNone/>
            </a:pPr>
            <a:r>
              <a:rPr altLang="en-US" dirty="0"/>
              <a:t>In competition, I hinder the other from reaching to my level</a:t>
            </a:r>
          </a:p>
          <a:p>
            <a:pPr>
              <a:buFont typeface="Symbol" pitchFamily="18" charset="2"/>
              <a:buNone/>
            </a:pPr>
            <a:endParaRPr altLang="en-US" dirty="0"/>
          </a:p>
          <a:p>
            <a:pPr>
              <a:buFont typeface="Symbol" pitchFamily="18" charset="2"/>
              <a:buNone/>
            </a:pPr>
            <a:endParaRPr altLang="en-US" dirty="0"/>
          </a:p>
          <a:p>
            <a:pPr>
              <a:buFont typeface="Symbol" pitchFamily="18" charset="2"/>
              <a:buNone/>
            </a:pPr>
            <a:endParaRPr altLang="en-US" dirty="0"/>
          </a:p>
        </p:txBody>
      </p:sp>
      <p:pic>
        <p:nvPicPr>
          <p:cNvPr id="23557" name="Picture 1">
            <a:extLst>
              <a:ext uri="{FF2B5EF4-FFF2-40B4-BE49-F238E27FC236}">
                <a16:creationId xmlns:a16="http://schemas.microsoft.com/office/drawing/2014/main" id="{A11FCD9D-E12E-41A3-B9F7-E76DAAA53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335" r="8337" b="45557"/>
          <a:stretch>
            <a:fillRect/>
          </a:stretch>
        </p:blipFill>
        <p:spPr bwMode="auto">
          <a:xfrm>
            <a:off x="5545138" y="2819400"/>
            <a:ext cx="5089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AB4BAE6-B20A-4391-B993-7564983C5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20905"/>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DE9D1EA-47B1-7547-F9D0-BF9C53E2FF4A}"/>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Reverence (</a:t>
            </a:r>
            <a:r>
              <a:rPr lang="en-US" altLang="en-US" sz="2800">
                <a:latin typeface="Kruti Dev 010" pitchFamily="2" charset="0"/>
              </a:rPr>
              <a:t>J)k</a:t>
            </a:r>
            <a:r>
              <a:rPr lang="en-US" altLang="en-US"/>
              <a:t>)</a:t>
            </a:r>
          </a:p>
        </p:txBody>
      </p:sp>
      <p:sp>
        <p:nvSpPr>
          <p:cNvPr id="8195" name="Rectangle 3">
            <a:extLst>
              <a:ext uri="{FF2B5EF4-FFF2-40B4-BE49-F238E27FC236}">
                <a16:creationId xmlns:a16="http://schemas.microsoft.com/office/drawing/2014/main" id="{07C270D7-109E-B58B-BD33-79EE75D183BC}"/>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lang="en-GB" dirty="0"/>
              <a:t>The feeling of acceptance for excellence</a:t>
            </a:r>
          </a:p>
          <a:p>
            <a:pPr>
              <a:buFont typeface="Symbol" pitchFamily="18" charset="2"/>
              <a:buNone/>
              <a:defRPr/>
            </a:pPr>
            <a:r>
              <a:rPr lang="en-GB" sz="2800" dirty="0" err="1">
                <a:solidFill>
                  <a:srgbClr val="1E00AA"/>
                </a:solidFill>
                <a:latin typeface="Kruti Dev 010" pitchFamily="2" charset="0"/>
              </a:rPr>
              <a:t>Js’Brk</a:t>
            </a:r>
            <a:r>
              <a:rPr lang="en-GB" sz="2800" dirty="0">
                <a:solidFill>
                  <a:srgbClr val="1E00AA"/>
                </a:solidFill>
                <a:latin typeface="Kruti Dev 010" pitchFamily="2" charset="0"/>
              </a:rPr>
              <a:t> dh </a:t>
            </a:r>
            <a:r>
              <a:rPr lang="en-GB" sz="2800" dirty="0" err="1">
                <a:solidFill>
                  <a:srgbClr val="1E00AA"/>
                </a:solidFill>
                <a:latin typeface="Kruti Dev 010" pitchFamily="2" charset="0"/>
              </a:rPr>
              <a:t>Loh</a:t>
            </a:r>
            <a:r>
              <a:rPr sz="2800" dirty="0">
                <a:solidFill>
                  <a:srgbClr val="1E00AA"/>
                </a:solidFill>
                <a:latin typeface="Kruti Dev 010" pitchFamily="2" charset="0"/>
              </a:rPr>
              <a:t>Ñ</a:t>
            </a:r>
            <a:r>
              <a:rPr lang="en-GB" sz="2800" dirty="0" err="1">
                <a:solidFill>
                  <a:srgbClr val="1E00AA"/>
                </a:solidFill>
                <a:latin typeface="Kruti Dev 010" pitchFamily="2" charset="0"/>
              </a:rPr>
              <a:t>fr</a:t>
            </a:r>
            <a:r>
              <a:rPr lang="en-GB" sz="2800" dirty="0">
                <a:solidFill>
                  <a:srgbClr val="1E00AA"/>
                </a:solidFill>
                <a:latin typeface="Kruti Dev 010" pitchFamily="2" charset="0"/>
              </a:rPr>
              <a:t> dk </a:t>
            </a:r>
            <a:r>
              <a:rPr lang="en-GB" sz="2800" dirty="0" err="1">
                <a:solidFill>
                  <a:srgbClr val="1E00AA"/>
                </a:solidFill>
                <a:latin typeface="Kruti Dev 010" pitchFamily="2" charset="0"/>
              </a:rPr>
              <a:t>HkkoA</a:t>
            </a:r>
            <a:endParaRPr lang="en-GB" sz="2800" dirty="0">
              <a:solidFill>
                <a:srgbClr val="1E00AA"/>
              </a:solidFill>
              <a:latin typeface="Kruti Dev 010" pitchFamily="2" charset="0"/>
            </a:endParaRPr>
          </a:p>
          <a:p>
            <a:pPr>
              <a:buFont typeface="Symbol" pitchFamily="18" charset="2"/>
              <a:buNone/>
              <a:defRPr/>
            </a:pPr>
            <a:endParaRPr lang="en-GB" sz="2800" dirty="0">
              <a:solidFill>
                <a:srgbClr val="1E00AA"/>
              </a:solidFill>
              <a:latin typeface="Kruti Dev 010" pitchFamily="2" charset="0"/>
            </a:endParaRPr>
          </a:p>
          <a:p>
            <a:pPr>
              <a:buNone/>
            </a:pPr>
            <a:r>
              <a:rPr lang="en-US" altLang="en-US" dirty="0"/>
              <a:t>Excellence </a:t>
            </a:r>
            <a:r>
              <a:rPr lang="en-US" altLang="en-US" sz="2400" dirty="0">
                <a:latin typeface="Kruti Dev 010" pitchFamily="2" charset="0"/>
              </a:rPr>
              <a:t>¼</a:t>
            </a:r>
            <a:r>
              <a:rPr lang="en-US" altLang="en-US" sz="2600" dirty="0">
                <a:solidFill>
                  <a:srgbClr val="1E00AA"/>
                </a:solidFill>
                <a:latin typeface="Kruti Dev 010" pitchFamily="2" charset="0"/>
              </a:rPr>
              <a:t>Js’Brk</a:t>
            </a:r>
            <a:r>
              <a:rPr lang="en-US" altLang="en-US" sz="2400" dirty="0">
                <a:latin typeface="Kruti Dev 010" pitchFamily="2" charset="0"/>
              </a:rPr>
              <a:t>½</a:t>
            </a:r>
            <a:r>
              <a:rPr lang="en-US" altLang="en-US" dirty="0"/>
              <a:t> : Completeness of Right Understanding</a:t>
            </a:r>
            <a:endParaRPr lang="en-US" altLang="en-US" dirty="0">
              <a:solidFill>
                <a:srgbClr val="1E00AA"/>
              </a:solidFill>
            </a:endParaRPr>
          </a:p>
          <a:p>
            <a:pPr>
              <a:buNone/>
            </a:pPr>
            <a:r>
              <a:rPr dirty="0"/>
              <a:t> Understanding Harmony &amp;</a:t>
            </a:r>
          </a:p>
          <a:p>
            <a:pPr>
              <a:buFont typeface="Symbol" pitchFamily="18" charset="2"/>
              <a:buNone/>
              <a:defRPr/>
            </a:pPr>
            <a:r>
              <a:rPr dirty="0"/>
              <a:t>  Living in Harmony</a:t>
            </a:r>
          </a:p>
          <a:p>
            <a:pPr>
              <a:buFont typeface="Symbol" pitchFamily="18" charset="2"/>
              <a:buNone/>
              <a:defRPr/>
            </a:pPr>
            <a:endParaRPr dirty="0">
              <a:solidFill>
                <a:srgbClr val="1E00AA"/>
              </a:solidFill>
            </a:endParaRPr>
          </a:p>
          <a:p>
            <a:pPr>
              <a:buFont typeface="Symbol" pitchFamily="18" charset="2"/>
              <a:buNone/>
              <a:defRPr/>
            </a:pPr>
            <a:r>
              <a:rPr dirty="0">
                <a:solidFill>
                  <a:srgbClr val="1E00AA"/>
                </a:solidFill>
              </a:rPr>
              <a:t>Continuous Happiness</a:t>
            </a:r>
          </a:p>
          <a:p>
            <a:pPr>
              <a:buFont typeface="Symbol" pitchFamily="18" charset="2"/>
              <a:buNone/>
              <a:defRPr/>
            </a:pPr>
            <a:endParaRPr dirty="0">
              <a:solidFill>
                <a:srgbClr val="1E00AA"/>
              </a:solidFill>
            </a:endParaRPr>
          </a:p>
          <a:p>
            <a:pPr>
              <a:buFont typeface="Symbol" pitchFamily="18" charset="2"/>
              <a:buNone/>
              <a:defRPr/>
            </a:pPr>
            <a:r>
              <a:rPr dirty="0">
                <a:solidFill>
                  <a:srgbClr val="FF0000"/>
                </a:solidFill>
              </a:rPr>
              <a:t>Excellence and competition are not similar.</a:t>
            </a:r>
            <a:endParaRPr dirty="0"/>
          </a:p>
          <a:p>
            <a:pPr>
              <a:buFont typeface="Symbol" pitchFamily="18" charset="2"/>
              <a:buNone/>
              <a:defRPr/>
            </a:pPr>
            <a:r>
              <a:rPr dirty="0"/>
              <a:t>In excellence, one helps to bring the other to his level</a:t>
            </a:r>
          </a:p>
          <a:p>
            <a:pPr>
              <a:buFont typeface="Symbol" pitchFamily="18" charset="2"/>
              <a:buNone/>
              <a:defRPr/>
            </a:pPr>
            <a:r>
              <a:rPr dirty="0"/>
              <a:t>In competition, he hinders the other from reaching to his level</a:t>
            </a:r>
          </a:p>
          <a:p>
            <a:pPr>
              <a:buFont typeface="Symbol" pitchFamily="18" charset="2"/>
              <a:buNone/>
              <a:defRPr/>
            </a:pPr>
            <a:endParaRPr dirty="0"/>
          </a:p>
          <a:p>
            <a:pPr>
              <a:buFont typeface="Symbol" pitchFamily="18" charset="2"/>
              <a:buNone/>
              <a:defRPr/>
            </a:pPr>
            <a:r>
              <a:rPr u="sng" dirty="0"/>
              <a:t>Worship </a:t>
            </a:r>
            <a:r>
              <a:rPr sz="2600" u="sng" dirty="0">
                <a:latin typeface="Kruti Dev 010" pitchFamily="2" charset="0"/>
              </a:rPr>
              <a:t>¼</a:t>
            </a:r>
            <a:r>
              <a:rPr sz="2600" u="sng" dirty="0">
                <a:solidFill>
                  <a:srgbClr val="1E00AA"/>
                </a:solidFill>
                <a:latin typeface="Kruti Dev 010" pitchFamily="2" charset="0"/>
              </a:rPr>
              <a:t>iwtk</a:t>
            </a:r>
            <a:r>
              <a:rPr sz="2600" u="sng" dirty="0">
                <a:latin typeface="Kruti Dev 010" pitchFamily="2" charset="0"/>
              </a:rPr>
              <a:t>½</a:t>
            </a:r>
          </a:p>
          <a:p>
            <a:pPr>
              <a:buFont typeface="Symbol" pitchFamily="18" charset="2"/>
              <a:buNone/>
              <a:defRPr/>
            </a:pPr>
            <a:r>
              <a:rPr dirty="0"/>
              <a:t>Effort made to achieve excellence.  </a:t>
            </a:r>
            <a:r>
              <a:rPr sz="2600" dirty="0" err="1">
                <a:solidFill>
                  <a:srgbClr val="1E00AA"/>
                </a:solidFill>
                <a:latin typeface="Kruti Dev 010" pitchFamily="2" charset="0"/>
              </a:rPr>
              <a:t>Js’Brk</a:t>
            </a:r>
            <a:r>
              <a:rPr sz="2600" dirty="0">
                <a:solidFill>
                  <a:srgbClr val="1E00AA"/>
                </a:solidFill>
                <a:latin typeface="Kruti Dev 010" pitchFamily="2" charset="0"/>
              </a:rPr>
              <a:t> ds </a:t>
            </a:r>
            <a:r>
              <a:rPr sz="2600" dirty="0" err="1">
                <a:solidFill>
                  <a:srgbClr val="1E00AA"/>
                </a:solidFill>
                <a:latin typeface="Kruti Dev 010" pitchFamily="2" charset="0"/>
              </a:rPr>
              <a:t>fy</a:t>
            </a:r>
            <a:r>
              <a:rPr sz="2600" dirty="0">
                <a:solidFill>
                  <a:srgbClr val="1E00AA"/>
                </a:solidFill>
                <a:latin typeface="Kruti Dev 010" pitchFamily="2" charset="0"/>
              </a:rPr>
              <a:t>, </a:t>
            </a:r>
            <a:r>
              <a:rPr sz="2600" dirty="0" err="1">
                <a:solidFill>
                  <a:srgbClr val="1E00AA"/>
                </a:solidFill>
                <a:latin typeface="Kruti Dev 010" pitchFamily="2" charset="0"/>
              </a:rPr>
              <a:t>fd;k</a:t>
            </a:r>
            <a:r>
              <a:rPr sz="2600" dirty="0">
                <a:solidFill>
                  <a:srgbClr val="1E00AA"/>
                </a:solidFill>
                <a:latin typeface="Kruti Dev 010" pitchFamily="2" charset="0"/>
              </a:rPr>
              <a:t> </a:t>
            </a:r>
            <a:r>
              <a:rPr sz="2600" dirty="0" err="1">
                <a:solidFill>
                  <a:srgbClr val="1E00AA"/>
                </a:solidFill>
                <a:latin typeface="Kruti Dev 010" pitchFamily="2" charset="0"/>
              </a:rPr>
              <a:t>x;k</a:t>
            </a:r>
            <a:r>
              <a:rPr sz="2600" dirty="0">
                <a:solidFill>
                  <a:srgbClr val="1E00AA"/>
                </a:solidFill>
                <a:latin typeface="Kruti Dev 010" pitchFamily="2" charset="0"/>
              </a:rPr>
              <a:t> </a:t>
            </a:r>
            <a:r>
              <a:rPr sz="2600" dirty="0" err="1">
                <a:solidFill>
                  <a:srgbClr val="1E00AA"/>
                </a:solidFill>
                <a:latin typeface="Kruti Dev 010" pitchFamily="2" charset="0"/>
              </a:rPr>
              <a:t>iz;klA</a:t>
            </a:r>
            <a:endParaRPr sz="2600" dirty="0">
              <a:solidFill>
                <a:srgbClr val="1E00AA"/>
              </a:solidFill>
              <a:latin typeface="Kruti Dev 010" pitchFamily="2" charset="0"/>
            </a:endParaRPr>
          </a:p>
          <a:p>
            <a:pPr>
              <a:buFont typeface="Symbol" pitchFamily="18" charset="2"/>
              <a:buNone/>
              <a:defRPr/>
            </a:pPr>
            <a:r>
              <a:rPr sz="2400" dirty="0"/>
              <a:t>(inspiration from the revered)</a:t>
            </a:r>
            <a:endParaRPr sz="2600" dirty="0">
              <a:solidFill>
                <a:srgbClr val="1E00AA"/>
              </a:solidFill>
              <a:latin typeface="Kruti Dev 010" pitchFamily="2" charset="0"/>
            </a:endParaRPr>
          </a:p>
        </p:txBody>
      </p:sp>
      <p:grpSp>
        <p:nvGrpSpPr>
          <p:cNvPr id="2" name="Group 5">
            <a:extLst>
              <a:ext uri="{FF2B5EF4-FFF2-40B4-BE49-F238E27FC236}">
                <a16:creationId xmlns:a16="http://schemas.microsoft.com/office/drawing/2014/main" id="{7DFD2AE6-6661-C822-C408-7529870653F1}"/>
              </a:ext>
            </a:extLst>
          </p:cNvPr>
          <p:cNvGrpSpPr>
            <a:grpSpLocks/>
          </p:cNvGrpSpPr>
          <p:nvPr/>
        </p:nvGrpSpPr>
        <p:grpSpPr bwMode="auto">
          <a:xfrm>
            <a:off x="3276600" y="2116931"/>
            <a:ext cx="4495800" cy="1938337"/>
            <a:chOff x="4240160" y="2133600"/>
            <a:chExt cx="2465440" cy="1939622"/>
          </a:xfrm>
        </p:grpSpPr>
        <p:sp>
          <p:nvSpPr>
            <p:cNvPr id="49158" name="TextBox 3">
              <a:extLst>
                <a:ext uri="{FF2B5EF4-FFF2-40B4-BE49-F238E27FC236}">
                  <a16:creationId xmlns:a16="http://schemas.microsoft.com/office/drawing/2014/main" id="{5634B464-B856-39E5-51C2-DA136DBDF3FB}"/>
                </a:ext>
              </a:extLst>
            </p:cNvPr>
            <p:cNvSpPr txBox="1">
              <a:spLocks noChangeArrowheads="1"/>
            </p:cNvSpPr>
            <p:nvPr/>
          </p:nvSpPr>
          <p:spPr bwMode="auto">
            <a:xfrm>
              <a:off x="4343400" y="2133600"/>
              <a:ext cx="2362200" cy="19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685800"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 at all levels of being</a:t>
              </a:r>
            </a:p>
            <a:p>
              <a:pPr lvl="1" eaLnBrk="1" hangingPunct="1">
                <a:buFont typeface="Calibri" panose="020F0502020204030204" pitchFamily="34" charset="0"/>
                <a:buAutoNum type="arabicPeriod"/>
              </a:pPr>
              <a:r>
                <a:rPr lang="en-US" altLang="en-US" sz="2000" dirty="0"/>
                <a:t>As an individual human being</a:t>
              </a:r>
            </a:p>
            <a:p>
              <a:pPr lvl="1" eaLnBrk="1" hangingPunct="1">
                <a:buFont typeface="Calibri" panose="020F0502020204030204" pitchFamily="34" charset="0"/>
                <a:buAutoNum type="arabicPeriod"/>
              </a:pPr>
              <a:r>
                <a:rPr lang="en-US" altLang="en-US" sz="2000" dirty="0"/>
                <a:t>As a member of the family</a:t>
              </a:r>
            </a:p>
            <a:p>
              <a:pPr lvl="1" eaLnBrk="1" hangingPunct="1">
                <a:buFont typeface="Calibri" panose="020F0502020204030204" pitchFamily="34" charset="0"/>
                <a:buAutoNum type="arabicPeriod"/>
              </a:pPr>
              <a:r>
                <a:rPr lang="en-US" altLang="en-US" sz="2000" dirty="0"/>
                <a:t>As a member of society</a:t>
              </a:r>
            </a:p>
            <a:p>
              <a:pPr lvl="1" eaLnBrk="1" hangingPunct="1">
                <a:buFont typeface="Calibri" panose="020F0502020204030204" pitchFamily="34" charset="0"/>
                <a:buAutoNum type="arabicPeriod"/>
              </a:pPr>
              <a:r>
                <a:rPr lang="en-US" altLang="en-US" sz="2000" dirty="0"/>
                <a:t>As an unit in nature/existence</a:t>
              </a:r>
            </a:p>
            <a:p>
              <a:pPr eaLnBrk="1" hangingPunct="1"/>
              <a:endParaRPr lang="en-GB" altLang="en-US" sz="2000" dirty="0"/>
            </a:p>
          </p:txBody>
        </p:sp>
        <p:sp>
          <p:nvSpPr>
            <p:cNvPr id="6" name="Right Brace 5">
              <a:extLst>
                <a:ext uri="{FF2B5EF4-FFF2-40B4-BE49-F238E27FC236}">
                  <a16:creationId xmlns:a16="http://schemas.microsoft.com/office/drawing/2014/main" id="{DDFB910B-8B9E-CCF0-CF83-B056DB18DBCF}"/>
                </a:ext>
              </a:extLst>
            </p:cNvPr>
            <p:cNvSpPr/>
            <p:nvPr/>
          </p:nvSpPr>
          <p:spPr>
            <a:xfrm>
              <a:off x="4240160" y="2319460"/>
              <a:ext cx="108821" cy="129625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2000"/>
            </a:p>
          </p:txBody>
        </p:sp>
      </p:grpSp>
      <p:cxnSp>
        <p:nvCxnSpPr>
          <p:cNvPr id="8" name="Straight Arrow Connector 7">
            <a:extLst>
              <a:ext uri="{FF2B5EF4-FFF2-40B4-BE49-F238E27FC236}">
                <a16:creationId xmlns:a16="http://schemas.microsoft.com/office/drawing/2014/main" id="{A5518274-0582-1B19-E64E-060C6835FAE6}"/>
              </a:ext>
            </a:extLst>
          </p:cNvPr>
          <p:cNvCxnSpPr/>
          <p:nvPr/>
        </p:nvCxnSpPr>
        <p:spPr>
          <a:xfrm>
            <a:off x="1219200" y="2895600"/>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15" end="1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5C57F807-3172-4274-AA16-3809F031D2E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GB" altLang="en-US" sz="2000" dirty="0">
                <a:solidFill>
                  <a:srgbClr val="1E00AA"/>
                </a:solidFill>
              </a:rPr>
              <a:t>The other is like me</a:t>
            </a:r>
          </a:p>
          <a:p>
            <a:pPr>
              <a:buFont typeface="Arial" panose="020B0604020202020204" pitchFamily="34" charset="0"/>
              <a:buNone/>
            </a:pPr>
            <a:r>
              <a:rPr lang="en-GB" altLang="en-US" sz="2000" dirty="0">
                <a:solidFill>
                  <a:srgbClr val="1E00AA"/>
                </a:solidFill>
              </a:rPr>
              <a:t>We are complementary</a:t>
            </a:r>
            <a:endParaRPr lang="en-US" altLang="en-US" sz="2000" dirty="0">
              <a:cs typeface="Arial" panose="020B0604020202020204" pitchFamily="34" charset="0"/>
            </a:endParaRPr>
          </a:p>
          <a:p>
            <a:pPr eaLnBrk="1" hangingPunct="1">
              <a:lnSpc>
                <a:spcPct val="130000"/>
              </a:lnSpc>
              <a:buFont typeface="Arial" panose="020B0604020202020204" pitchFamily="34" charset="0"/>
              <a:buNone/>
            </a:pPr>
            <a:r>
              <a:rPr lang="en-GB" altLang="en-US" sz="2000" dirty="0">
                <a:cs typeface="Arial" panose="020B0604020202020204" pitchFamily="34" charset="0"/>
              </a:rPr>
              <a:t>Feelings are based on right understanding </a:t>
            </a:r>
          </a:p>
          <a:p>
            <a:pPr eaLnBrk="1" hangingPunct="1">
              <a:lnSpc>
                <a:spcPct val="130000"/>
              </a:lnSpc>
              <a:buFont typeface="Arial" panose="020B0604020202020204" pitchFamily="34" charset="0"/>
              <a:buNone/>
            </a:pPr>
            <a:r>
              <a:rPr lang="en-GB" altLang="en-US" sz="2000" dirty="0">
                <a:cs typeface="Arial" panose="020B0604020202020204" pitchFamily="34" charset="0"/>
              </a:rPr>
              <a:t>(definite, unchanging)</a:t>
            </a:r>
          </a:p>
          <a:p>
            <a:pPr eaLnBrk="1" hangingPunct="1">
              <a:lnSpc>
                <a:spcPct val="130000"/>
              </a:lnSpc>
              <a:buFont typeface="Arial" panose="020B0604020202020204" pitchFamily="34" charset="0"/>
              <a:buNone/>
            </a:pPr>
            <a:endParaRPr lang="en-IN" altLang="en-US" sz="2000" dirty="0">
              <a:cs typeface="Arial" panose="020B0604020202020204" pitchFamily="34" charset="0"/>
            </a:endParaRPr>
          </a:p>
          <a:p>
            <a:pPr eaLnBrk="1" hangingPunct="1">
              <a:lnSpc>
                <a:spcPct val="130000"/>
              </a:lnSpc>
              <a:buFont typeface="Arial" panose="020B0604020202020204" pitchFamily="34" charset="0"/>
              <a:buNone/>
            </a:pPr>
            <a:r>
              <a:rPr lang="en-IN" altLang="en-US" sz="2000" dirty="0">
                <a:cs typeface="Arial" panose="020B0604020202020204" pitchFamily="34" charset="0"/>
              </a:rPr>
              <a:t>Feeling of relationship – unconditional</a:t>
            </a:r>
            <a:endParaRPr lang="en-US" altLang="en-US" sz="2000" dirty="0">
              <a:cs typeface="Arial" panose="020B0604020202020204" pitchFamily="34" charset="0"/>
            </a:endParaRPr>
          </a:p>
          <a:p>
            <a:pPr eaLnBrk="1" hangingPunct="1">
              <a:lnSpc>
                <a:spcPct val="130000"/>
              </a:lnSpc>
              <a:buFont typeface="Arial" panose="020B0604020202020204" pitchFamily="34" charset="0"/>
              <a:buNone/>
            </a:pPr>
            <a:r>
              <a:rPr lang="en-US" altLang="en-US" sz="2000" dirty="0">
                <a:cs typeface="Arial" panose="020B0604020202020204" pitchFamily="34" charset="0"/>
              </a:rPr>
              <a:t>Nurtures others</a:t>
            </a:r>
          </a:p>
          <a:p>
            <a:pPr eaLnBrk="1" hangingPunct="1">
              <a:lnSpc>
                <a:spcPct val="130000"/>
              </a:lnSpc>
              <a:buFont typeface="Arial" panose="020B0604020202020204" pitchFamily="34" charset="0"/>
              <a:buNone/>
            </a:pPr>
            <a:r>
              <a:rPr lang="en-US" altLang="en-US" sz="2000" dirty="0">
                <a:cs typeface="Arial" panose="020B0604020202020204" pitchFamily="34" charset="0"/>
              </a:rPr>
              <a:t>Helps the other to come to his level</a:t>
            </a:r>
          </a:p>
          <a:p>
            <a:pPr eaLnBrk="1" hangingPunct="1">
              <a:lnSpc>
                <a:spcPct val="130000"/>
              </a:lnSpc>
              <a:buFont typeface="Arial" panose="020B0604020202020204" pitchFamily="34" charset="0"/>
              <a:buNone/>
            </a:pPr>
            <a:endParaRPr lang="en-GB" altLang="en-US" sz="2000" dirty="0">
              <a:cs typeface="Arial" panose="020B0604020202020204" pitchFamily="34" charset="0"/>
            </a:endParaRPr>
          </a:p>
          <a:p>
            <a:pPr eaLnBrk="1" hangingPunct="1">
              <a:lnSpc>
                <a:spcPct val="130000"/>
              </a:lnSpc>
              <a:buFont typeface="Arial" panose="020B0604020202020204" pitchFamily="34" charset="0"/>
              <a:buNone/>
            </a:pPr>
            <a:endParaRPr lang="en-GB" altLang="en-US" sz="2000" dirty="0">
              <a:cs typeface="Arial" panose="020B0604020202020204" pitchFamily="34" charset="0"/>
            </a:endParaRPr>
          </a:p>
          <a:p>
            <a:pPr eaLnBrk="1" hangingPunct="1">
              <a:lnSpc>
                <a:spcPct val="130000"/>
              </a:lnSpc>
              <a:buFont typeface="Arial" panose="020B0604020202020204" pitchFamily="34" charset="0"/>
              <a:buNone/>
            </a:pPr>
            <a:endParaRPr lang="en-US" altLang="en-US" sz="900" dirty="0">
              <a:cs typeface="Arial" panose="020B0604020202020204" pitchFamily="34" charset="0"/>
            </a:endParaRPr>
          </a:p>
          <a:p>
            <a:pPr eaLnBrk="1" hangingPunct="1">
              <a:lnSpc>
                <a:spcPct val="130000"/>
              </a:lnSpc>
              <a:buFont typeface="Arial" panose="020B0604020202020204" pitchFamily="34" charset="0"/>
              <a:buNone/>
            </a:pPr>
            <a:endParaRPr lang="en-US" altLang="en-US" sz="1600" dirty="0">
              <a:cs typeface="Arial" panose="020B0604020202020204" pitchFamily="34" charset="0"/>
            </a:endParaRPr>
          </a:p>
          <a:p>
            <a:pPr eaLnBrk="1" hangingPunct="1">
              <a:lnSpc>
                <a:spcPct val="130000"/>
              </a:lnSpc>
              <a:buFont typeface="Arial" panose="020B0604020202020204" pitchFamily="34" charset="0"/>
              <a:buNone/>
            </a:pPr>
            <a:endParaRPr lang="en-US" altLang="en-US" sz="1600" dirty="0">
              <a:cs typeface="Arial" panose="020B0604020202020204" pitchFamily="34" charset="0"/>
            </a:endParaRPr>
          </a:p>
          <a:p>
            <a:pPr eaLnBrk="1" hangingPunct="1">
              <a:lnSpc>
                <a:spcPct val="130000"/>
              </a:lnSpc>
              <a:buFont typeface="Arial" panose="020B0604020202020204" pitchFamily="34" charset="0"/>
              <a:buNone/>
            </a:pPr>
            <a:r>
              <a:rPr lang="en-GB" altLang="en-US" sz="2000" dirty="0">
                <a:cs typeface="Arial" panose="020B0604020202020204" pitchFamily="34" charset="0"/>
              </a:rPr>
              <a:t>Absolute (definite completion point)</a:t>
            </a:r>
          </a:p>
        </p:txBody>
      </p:sp>
      <p:sp>
        <p:nvSpPr>
          <p:cNvPr id="24579" name="Rectangle 6">
            <a:extLst>
              <a:ext uri="{FF2B5EF4-FFF2-40B4-BE49-F238E27FC236}">
                <a16:creationId xmlns:a16="http://schemas.microsoft.com/office/drawing/2014/main" id="{A9D3F979-29CE-4A26-A186-0C940092EBDC}"/>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sz="2000" dirty="0">
                <a:solidFill>
                  <a:srgbClr val="1E00AA"/>
                </a:solidFill>
              </a:rPr>
              <a:t>Not other – only me</a:t>
            </a:r>
          </a:p>
          <a:p>
            <a:pPr>
              <a:buFont typeface="Arial" panose="020B0604020202020204" pitchFamily="34" charset="0"/>
              <a:buNone/>
            </a:pPr>
            <a:r>
              <a:rPr lang="en-US" altLang="en-US" sz="2000" dirty="0">
                <a:solidFill>
                  <a:srgbClr val="1E00AA"/>
                </a:solidFill>
              </a:rPr>
              <a:t>I am different/special/more than the other</a:t>
            </a:r>
            <a:endParaRPr lang="en-US" altLang="en-US" sz="2000" dirty="0">
              <a:cs typeface="Arial" panose="020B0604020202020204" pitchFamily="34" charset="0"/>
            </a:endParaRPr>
          </a:p>
          <a:p>
            <a:pPr eaLnBrk="1" hangingPunct="1">
              <a:lnSpc>
                <a:spcPct val="130000"/>
              </a:lnSpc>
              <a:buFont typeface="Arial" panose="020B0604020202020204" pitchFamily="34" charset="0"/>
              <a:buNone/>
            </a:pPr>
            <a:r>
              <a:rPr lang="en-GB" altLang="en-US" sz="2000" dirty="0">
                <a:cs typeface="Arial" panose="020B0604020202020204" pitchFamily="34" charset="0"/>
              </a:rPr>
              <a:t>Feelings are based on preconditioning </a:t>
            </a:r>
          </a:p>
          <a:p>
            <a:pPr eaLnBrk="1" hangingPunct="1">
              <a:lnSpc>
                <a:spcPct val="130000"/>
              </a:lnSpc>
              <a:buFont typeface="Arial" panose="020B0604020202020204" pitchFamily="34" charset="0"/>
              <a:buNone/>
            </a:pPr>
            <a:r>
              <a:rPr lang="en-GB" altLang="en-US" sz="2000" dirty="0">
                <a:cs typeface="Arial" panose="020B0604020202020204" pitchFamily="34" charset="0"/>
              </a:rPr>
              <a:t>(indefinite, keeps changing)</a:t>
            </a:r>
          </a:p>
          <a:p>
            <a:pPr eaLnBrk="1" hangingPunct="1">
              <a:lnSpc>
                <a:spcPct val="130000"/>
              </a:lnSpc>
              <a:buFont typeface="Arial" panose="020B0604020202020204" pitchFamily="34" charset="0"/>
              <a:buNone/>
            </a:pPr>
            <a:endParaRPr lang="en-GB" altLang="en-US" sz="1800" dirty="0">
              <a:cs typeface="Arial" panose="020B0604020202020204" pitchFamily="34" charset="0"/>
            </a:endParaRPr>
          </a:p>
          <a:p>
            <a:pPr eaLnBrk="1" hangingPunct="1">
              <a:lnSpc>
                <a:spcPct val="130000"/>
              </a:lnSpc>
              <a:buFont typeface="Arial" panose="020B0604020202020204" pitchFamily="34" charset="0"/>
              <a:buNone/>
            </a:pPr>
            <a:r>
              <a:rPr lang="en-GB" altLang="en-US" sz="2000" dirty="0">
                <a:cs typeface="Arial" panose="020B0604020202020204" pitchFamily="34" charset="0"/>
              </a:rPr>
              <a:t>Feeling of opposition – relationship is conditional</a:t>
            </a:r>
          </a:p>
          <a:p>
            <a:pPr eaLnBrk="1" hangingPunct="1">
              <a:lnSpc>
                <a:spcPct val="130000"/>
              </a:lnSpc>
              <a:buFont typeface="Arial" panose="020B0604020202020204" pitchFamily="34" charset="0"/>
              <a:buNone/>
            </a:pPr>
            <a:r>
              <a:rPr lang="en-GB" altLang="en-US" sz="2000" dirty="0">
                <a:cs typeface="Arial" panose="020B0604020202020204" pitchFamily="34" charset="0"/>
              </a:rPr>
              <a:t>Exploit others</a:t>
            </a:r>
          </a:p>
          <a:p>
            <a:pPr eaLnBrk="1" hangingPunct="1">
              <a:lnSpc>
                <a:spcPct val="130000"/>
              </a:lnSpc>
              <a:buFont typeface="Arial" panose="020B0604020202020204" pitchFamily="34" charset="0"/>
              <a:buNone/>
            </a:pPr>
            <a:r>
              <a:rPr lang="en-US" altLang="en-US" sz="2000" dirty="0"/>
              <a:t>Stops the other to come to his level - effort to accentuate the difference, to  dominate, manipulate, exploit</a:t>
            </a:r>
          </a:p>
          <a:p>
            <a:pPr eaLnBrk="1" hangingPunct="1">
              <a:lnSpc>
                <a:spcPct val="130000"/>
              </a:lnSpc>
              <a:buFont typeface="Arial" panose="020B0604020202020204" pitchFamily="34" charset="0"/>
              <a:buNone/>
            </a:pPr>
            <a:endParaRPr lang="en-US" altLang="en-US" sz="1000" dirty="0">
              <a:cs typeface="Arial" panose="020B0604020202020204" pitchFamily="34" charset="0"/>
            </a:endParaRPr>
          </a:p>
          <a:p>
            <a:pPr eaLnBrk="1" hangingPunct="1">
              <a:lnSpc>
                <a:spcPct val="130000"/>
              </a:lnSpc>
              <a:buFont typeface="Arial" panose="020B0604020202020204" pitchFamily="34" charset="0"/>
              <a:buNone/>
            </a:pPr>
            <a:endParaRPr lang="en-GB" altLang="en-US" sz="2000" dirty="0">
              <a:cs typeface="Arial" panose="020B0604020202020204" pitchFamily="34" charset="0"/>
            </a:endParaRPr>
          </a:p>
          <a:p>
            <a:pPr eaLnBrk="1" hangingPunct="1">
              <a:lnSpc>
                <a:spcPct val="130000"/>
              </a:lnSpc>
              <a:buFont typeface="Arial" panose="020B0604020202020204" pitchFamily="34" charset="0"/>
              <a:buNone/>
            </a:pPr>
            <a:endParaRPr lang="en-GB" altLang="en-US" sz="2000" dirty="0">
              <a:cs typeface="Arial" panose="020B0604020202020204" pitchFamily="34" charset="0"/>
            </a:endParaRPr>
          </a:p>
          <a:p>
            <a:pPr eaLnBrk="1" hangingPunct="1">
              <a:lnSpc>
                <a:spcPct val="130000"/>
              </a:lnSpc>
              <a:buFont typeface="Arial" panose="020B0604020202020204" pitchFamily="34" charset="0"/>
              <a:buNone/>
            </a:pPr>
            <a:r>
              <a:rPr lang="en-GB" altLang="en-US" sz="2000" dirty="0">
                <a:cs typeface="Arial" panose="020B0604020202020204" pitchFamily="34" charset="0"/>
              </a:rPr>
              <a:t>Relative (no definite completion point)</a:t>
            </a:r>
          </a:p>
        </p:txBody>
      </p:sp>
      <p:sp>
        <p:nvSpPr>
          <p:cNvPr id="24580" name="Title 4">
            <a:extLst>
              <a:ext uri="{FF2B5EF4-FFF2-40B4-BE49-F238E27FC236}">
                <a16:creationId xmlns:a16="http://schemas.microsoft.com/office/drawing/2014/main" id="{0D889DA0-6EB2-422D-82CA-281AB8466A4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Effort for Excellence					Effort for Competition</a:t>
            </a:r>
            <a:endParaRPr lang="en-GB" altLang="en-US">
              <a:cs typeface="Arial" panose="020B0604020202020204" pitchFamily="34" charset="0"/>
            </a:endParaRPr>
          </a:p>
        </p:txBody>
      </p:sp>
      <p:cxnSp>
        <p:nvCxnSpPr>
          <p:cNvPr id="12" name="Straight Connector 11">
            <a:extLst>
              <a:ext uri="{FF2B5EF4-FFF2-40B4-BE49-F238E27FC236}">
                <a16:creationId xmlns:a16="http://schemas.microsoft.com/office/drawing/2014/main" id="{340C82EC-0336-4D24-A0B8-C9A661D3B197}"/>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5827</Words>
  <Application>Microsoft Office PowerPoint</Application>
  <PresentationFormat>Widescreen</PresentationFormat>
  <Paragraphs>669</Paragraphs>
  <Slides>60</Slides>
  <Notes>5</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Kruti Dev 010</vt:lpstr>
      <vt:lpstr>Symbol</vt:lpstr>
      <vt:lpstr>Wingdings</vt:lpstr>
      <vt:lpstr>UHV Theme 2022</vt:lpstr>
      <vt:lpstr>Lecture 16 Justice in Human-to-Human Relationship</vt:lpstr>
      <vt:lpstr>PowerPoint Presentation</vt:lpstr>
      <vt:lpstr>PowerPoint Presentation</vt:lpstr>
      <vt:lpstr>Harmony in the Family</vt:lpstr>
      <vt:lpstr>Affection (Lusg)</vt:lpstr>
      <vt:lpstr>Care (eerk)                 Guidance (okRlY;)</vt:lpstr>
      <vt:lpstr>Reverence (J)k)</vt:lpstr>
      <vt:lpstr>Reverence (J)k)</vt:lpstr>
      <vt:lpstr>Effort for Excellence     Effort for Competition</vt:lpstr>
      <vt:lpstr>Glory ¼xkSjo½      Gratitude ¼d`rKrk½</vt:lpstr>
      <vt:lpstr>Gratitude ¼d`rKrk½    </vt:lpstr>
      <vt:lpstr>Self Reflection</vt:lpstr>
      <vt:lpstr>Respect, Reverence, Glory and Gratitude</vt:lpstr>
      <vt:lpstr>Development of the Feeling of Relationship</vt:lpstr>
      <vt:lpstr>Preconditioning Related to Love – Common misunderstandings</vt:lpstr>
      <vt:lpstr>Preconditioning Related to Love</vt:lpstr>
      <vt:lpstr>Love ¼izse½ </vt:lpstr>
      <vt:lpstr>Justice</vt:lpstr>
      <vt:lpstr>Harmony in Family – Justice, From Family to World Family (Undivided Society)</vt:lpstr>
      <vt:lpstr>Self Reflection     </vt:lpstr>
      <vt:lpstr>Self Reflection</vt:lpstr>
      <vt:lpstr>Self Reflection</vt:lpstr>
      <vt:lpstr>PowerPoint Presentation</vt:lpstr>
      <vt:lpstr>Assignment for Today</vt:lpstr>
      <vt:lpstr>Self Reflection</vt:lpstr>
      <vt:lpstr>Self Reflection</vt:lpstr>
      <vt:lpstr>Self Reflection</vt:lpstr>
      <vt:lpstr>Observing, Understanding Relationship, Feeling</vt:lpstr>
      <vt:lpstr>Key Points</vt:lpstr>
      <vt:lpstr>PowerPoint Presentation</vt:lpstr>
      <vt:lpstr>Harmony in Family – Justice, From Family to World Family (Undivided Society)</vt:lpstr>
      <vt:lpstr>Feelings in Relationship: Expression of Truth, Love and Compassion</vt:lpstr>
      <vt:lpstr>PowerPoint Presentation</vt:lpstr>
      <vt:lpstr>FAQs for Lecture 16 </vt:lpstr>
      <vt:lpstr>Question(s):      Response</vt:lpstr>
      <vt:lpstr>Question(s):      Response</vt:lpstr>
      <vt:lpstr>Question(s):      Response</vt:lpstr>
      <vt:lpstr>Question(s):      Response</vt:lpstr>
      <vt:lpstr>Question(s):      Response</vt:lpstr>
      <vt:lpstr>Question(s):      Response</vt:lpstr>
      <vt:lpstr>Question(s):      Response</vt:lpstr>
      <vt:lpstr>Question(s):      Response</vt:lpstr>
      <vt:lpstr>Preconditioning Related to Love – Common misunderstandings</vt:lpstr>
      <vt:lpstr>Preconditioning Related to Love</vt:lpstr>
      <vt:lpstr>Love       Infatuation</vt:lpstr>
      <vt:lpstr>Question(s):      Response</vt:lpstr>
      <vt:lpstr>Ragging        Interaction</vt:lpstr>
      <vt:lpstr>Interaction and Ragging</vt:lpstr>
      <vt:lpstr>Question(s):      Response</vt:lpstr>
      <vt:lpstr>Feeling and Expression of Feeling</vt:lpstr>
      <vt:lpstr>Competition and Collaboration/Cooperation</vt:lpstr>
      <vt:lpstr>PowerPoint Presentation</vt:lpstr>
      <vt:lpstr>Right Feeling Within     Feeling from Other</vt:lpstr>
      <vt:lpstr>The expression of feeling is only an indicator of the state of being</vt:lpstr>
      <vt:lpstr>Role of Physical Facility in Fulfilment of Relationship</vt:lpstr>
      <vt:lpstr>Family</vt:lpstr>
      <vt:lpstr>Competition and Collaboration/Cooperation</vt:lpstr>
      <vt:lpstr>PowerPoint Presentation</vt:lpstr>
      <vt:lpstr>PowerPoint Presentation</vt:lpstr>
      <vt:lpstr>Question(s):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2025-03-02T13:49:30Z</dcterms:modified>
</cp:coreProperties>
</file>